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2.xml" ContentType="application/vnd.openxmlformats-officedocument.drawingml.diagramLayout+xml"/>
  <Override PartName="/ppt/diagrams/layout3.xml" ContentType="application/vnd.openxmlformats-officedocument.drawingml.diagramLayout+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75" r:id="rId2"/>
    <p:sldId id="256" r:id="rId3"/>
    <p:sldId id="257" r:id="rId4"/>
    <p:sldId id="258" r:id="rId5"/>
    <p:sldId id="259" r:id="rId6"/>
    <p:sldId id="260" r:id="rId7"/>
    <p:sldId id="262" r:id="rId8"/>
    <p:sldId id="263" r:id="rId9"/>
    <p:sldId id="261" r:id="rId10"/>
    <p:sldId id="264" r:id="rId11"/>
    <p:sldId id="265" r:id="rId12"/>
    <p:sldId id="266" r:id="rId13"/>
    <p:sldId id="267" r:id="rId14"/>
    <p:sldId id="268" r:id="rId15"/>
    <p:sldId id="270" r:id="rId16"/>
    <p:sldId id="276" r:id="rId17"/>
    <p:sldId id="284" r:id="rId18"/>
    <p:sldId id="269" r:id="rId19"/>
    <p:sldId id="277" r:id="rId20"/>
    <p:sldId id="278" r:id="rId21"/>
    <p:sldId id="274" r:id="rId22"/>
    <p:sldId id="290" r:id="rId23"/>
    <p:sldId id="272" r:id="rId24"/>
    <p:sldId id="281" r:id="rId25"/>
    <p:sldId id="279" r:id="rId26"/>
    <p:sldId id="280" r:id="rId27"/>
    <p:sldId id="282" r:id="rId28"/>
    <p:sldId id="283" r:id="rId29"/>
    <p:sldId id="285" r:id="rId30"/>
    <p:sldId id="286" r:id="rId31"/>
    <p:sldId id="287" r:id="rId32"/>
    <p:sldId id="288" r:id="rId33"/>
    <p:sldId id="289" r:id="rId34"/>
    <p:sldId id="291" r:id="rId35"/>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24" autoAdjust="0"/>
  </p:normalViewPr>
  <p:slideViewPr>
    <p:cSldViewPr>
      <p:cViewPr>
        <p:scale>
          <a:sx n="66" d="100"/>
          <a:sy n="66" d="100"/>
        </p:scale>
        <p:origin x="-1506"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402"/>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FBABD5A-9005-44ED-BBB6-EC21D1BBE1BB}" type="doc">
      <dgm:prSet loTypeId="urn:microsoft.com/office/officeart/2005/8/layout/process4" loCatId="process" qsTypeId="urn:microsoft.com/office/officeart/2005/8/quickstyle/3d6" qsCatId="3D" csTypeId="urn:microsoft.com/office/officeart/2005/8/colors/accent0_1" csCatId="mainScheme" phldr="1"/>
      <dgm:spPr/>
      <dgm:t>
        <a:bodyPr/>
        <a:lstStyle/>
        <a:p>
          <a:endParaRPr lang="fr-FR"/>
        </a:p>
      </dgm:t>
    </dgm:pt>
    <dgm:pt modelId="{B1F30BFE-98A9-440D-88EE-862BD6FACE2B}">
      <dgm:prSet phldrT="[Texte]" custT="1"/>
      <dgm:spPr/>
      <dgm:t>
        <a:bodyPr/>
        <a:lstStyle/>
        <a:p>
          <a:r>
            <a:rPr lang="fr-FR" sz="3200" b="1" dirty="0"/>
            <a:t>Salaire super Brut (Coût salarial)</a:t>
          </a:r>
        </a:p>
      </dgm:t>
    </dgm:pt>
    <dgm:pt modelId="{BD4E2234-F4B5-4046-8C42-16E3F33AC20F}" type="parTrans" cxnId="{99D1EC7F-9143-4A91-9B8A-F5E6F1AEF37B}">
      <dgm:prSet/>
      <dgm:spPr/>
      <dgm:t>
        <a:bodyPr/>
        <a:lstStyle/>
        <a:p>
          <a:endParaRPr lang="fr-FR"/>
        </a:p>
      </dgm:t>
    </dgm:pt>
    <dgm:pt modelId="{C02BCF19-0B1E-4BBA-8A38-33F4F88BA8CB}" type="sibTrans" cxnId="{99D1EC7F-9143-4A91-9B8A-F5E6F1AEF37B}">
      <dgm:prSet/>
      <dgm:spPr/>
      <dgm:t>
        <a:bodyPr/>
        <a:lstStyle/>
        <a:p>
          <a:endParaRPr lang="fr-FR"/>
        </a:p>
      </dgm:t>
    </dgm:pt>
    <dgm:pt modelId="{942E15F7-C7B9-474E-9701-F2C453442E8C}">
      <dgm:prSet phldrT="[Texte]" custT="1"/>
      <dgm:spPr/>
      <dgm:t>
        <a:bodyPr/>
        <a:lstStyle/>
        <a:p>
          <a:r>
            <a:rPr lang="fr-FR" sz="2400" b="1" dirty="0"/>
            <a:t>-</a:t>
          </a:r>
          <a:r>
            <a:rPr lang="fr-FR" sz="2100" b="1" dirty="0"/>
            <a:t> </a:t>
          </a:r>
          <a:r>
            <a:rPr lang="fr-FR" sz="2400" b="1" dirty="0"/>
            <a:t>Cotisations Patronales</a:t>
          </a:r>
        </a:p>
      </dgm:t>
    </dgm:pt>
    <dgm:pt modelId="{D5C291D1-AD13-48C4-A9EC-0835A52E4569}" type="parTrans" cxnId="{4992E228-D404-4C7D-8180-A78D18C7D15E}">
      <dgm:prSet/>
      <dgm:spPr/>
      <dgm:t>
        <a:bodyPr/>
        <a:lstStyle/>
        <a:p>
          <a:endParaRPr lang="fr-FR"/>
        </a:p>
      </dgm:t>
    </dgm:pt>
    <dgm:pt modelId="{27836002-DD67-4E31-8EAE-476E05221ECD}" type="sibTrans" cxnId="{4992E228-D404-4C7D-8180-A78D18C7D15E}">
      <dgm:prSet/>
      <dgm:spPr/>
      <dgm:t>
        <a:bodyPr/>
        <a:lstStyle/>
        <a:p>
          <a:endParaRPr lang="fr-FR"/>
        </a:p>
      </dgm:t>
    </dgm:pt>
    <dgm:pt modelId="{61B5FBC4-FF67-41C5-A8F5-4FFD7997885D}">
      <dgm:prSet phldrT="[Texte]" custT="1"/>
      <dgm:spPr/>
      <dgm:t>
        <a:bodyPr/>
        <a:lstStyle/>
        <a:p>
          <a:r>
            <a:rPr lang="fr-FR" sz="2400" b="1" dirty="0"/>
            <a:t>- Taxes </a:t>
          </a:r>
        </a:p>
      </dgm:t>
    </dgm:pt>
    <dgm:pt modelId="{15353AEE-C690-4B5D-854C-B60FD092C75F}" type="parTrans" cxnId="{C25535ED-95ED-4D7C-B075-8BF3D35EB425}">
      <dgm:prSet/>
      <dgm:spPr/>
      <dgm:t>
        <a:bodyPr/>
        <a:lstStyle/>
        <a:p>
          <a:endParaRPr lang="fr-FR"/>
        </a:p>
      </dgm:t>
    </dgm:pt>
    <dgm:pt modelId="{D32A5792-2189-4D1C-BDC6-8A77D454966A}" type="sibTrans" cxnId="{C25535ED-95ED-4D7C-B075-8BF3D35EB425}">
      <dgm:prSet/>
      <dgm:spPr/>
      <dgm:t>
        <a:bodyPr/>
        <a:lstStyle/>
        <a:p>
          <a:endParaRPr lang="fr-FR"/>
        </a:p>
      </dgm:t>
    </dgm:pt>
    <dgm:pt modelId="{1D0B4C62-97F1-4DFC-9DE2-8AA1071984F1}">
      <dgm:prSet phldrT="[Texte]" custT="1"/>
      <dgm:spPr/>
      <dgm:t>
        <a:bodyPr/>
        <a:lstStyle/>
        <a:p>
          <a:r>
            <a:rPr lang="fr-FR" sz="3200" b="1" dirty="0"/>
            <a:t>=  Salaire Brut</a:t>
          </a:r>
        </a:p>
      </dgm:t>
    </dgm:pt>
    <dgm:pt modelId="{A1C9667B-E031-4326-9916-0681ABE6F67B}" type="parTrans" cxnId="{82910A3E-524B-4E37-A282-954D81085019}">
      <dgm:prSet/>
      <dgm:spPr/>
      <dgm:t>
        <a:bodyPr/>
        <a:lstStyle/>
        <a:p>
          <a:endParaRPr lang="fr-FR"/>
        </a:p>
      </dgm:t>
    </dgm:pt>
    <dgm:pt modelId="{8148CABC-B2F0-4726-B3F3-D40DAD668A58}" type="sibTrans" cxnId="{82910A3E-524B-4E37-A282-954D81085019}">
      <dgm:prSet/>
      <dgm:spPr/>
      <dgm:t>
        <a:bodyPr/>
        <a:lstStyle/>
        <a:p>
          <a:endParaRPr lang="fr-FR"/>
        </a:p>
      </dgm:t>
    </dgm:pt>
    <dgm:pt modelId="{A3489163-1251-428F-92F0-588B94DD5B62}">
      <dgm:prSet phldrT="[Texte]" custT="1"/>
      <dgm:spPr/>
      <dgm:t>
        <a:bodyPr/>
        <a:lstStyle/>
        <a:p>
          <a:r>
            <a:rPr lang="fr-FR" sz="2400" b="1" dirty="0"/>
            <a:t>- Cotisations Salariales</a:t>
          </a:r>
        </a:p>
      </dgm:t>
    </dgm:pt>
    <dgm:pt modelId="{C1EAEC17-0ACF-4E86-8AC7-21F4EB5726F7}" type="parTrans" cxnId="{25AB8E42-5E0D-4D45-B460-BF9E57C6E6A8}">
      <dgm:prSet/>
      <dgm:spPr/>
      <dgm:t>
        <a:bodyPr/>
        <a:lstStyle/>
        <a:p>
          <a:endParaRPr lang="fr-FR"/>
        </a:p>
      </dgm:t>
    </dgm:pt>
    <dgm:pt modelId="{C91D74D2-1271-459A-81C6-533E3DF0E4D8}" type="sibTrans" cxnId="{25AB8E42-5E0D-4D45-B460-BF9E57C6E6A8}">
      <dgm:prSet/>
      <dgm:spPr/>
      <dgm:t>
        <a:bodyPr/>
        <a:lstStyle/>
        <a:p>
          <a:endParaRPr lang="fr-FR"/>
        </a:p>
      </dgm:t>
    </dgm:pt>
    <dgm:pt modelId="{88E5514E-0E1D-4423-9AC2-047E4F366D5E}">
      <dgm:prSet phldrT="[Texte]" custT="1"/>
      <dgm:spPr/>
      <dgm:t>
        <a:bodyPr/>
        <a:lstStyle/>
        <a:p>
          <a:r>
            <a:rPr lang="fr-FR" sz="2400" b="1" dirty="0"/>
            <a:t>- Impôts (CSG + CRDS)</a:t>
          </a:r>
        </a:p>
      </dgm:t>
    </dgm:pt>
    <dgm:pt modelId="{9CC98926-83D7-43C0-8B81-377BC638326C}" type="parTrans" cxnId="{0A701E4C-6BF5-4F47-9011-9F65739B5FD6}">
      <dgm:prSet/>
      <dgm:spPr/>
      <dgm:t>
        <a:bodyPr/>
        <a:lstStyle/>
        <a:p>
          <a:endParaRPr lang="fr-FR"/>
        </a:p>
      </dgm:t>
    </dgm:pt>
    <dgm:pt modelId="{1145A3B3-960D-480B-8125-C003E6D68C44}" type="sibTrans" cxnId="{0A701E4C-6BF5-4F47-9011-9F65739B5FD6}">
      <dgm:prSet/>
      <dgm:spPr/>
      <dgm:t>
        <a:bodyPr/>
        <a:lstStyle/>
        <a:p>
          <a:endParaRPr lang="fr-FR"/>
        </a:p>
      </dgm:t>
    </dgm:pt>
    <dgm:pt modelId="{C038C3F0-F645-4D76-97C2-B1ECB97BBCEF}">
      <dgm:prSet phldrT="[Texte]" custT="1"/>
      <dgm:spPr/>
      <dgm:t>
        <a:bodyPr/>
        <a:lstStyle/>
        <a:p>
          <a:r>
            <a:rPr lang="fr-FR" sz="3200" b="1" dirty="0"/>
            <a:t>Salaire Net</a:t>
          </a:r>
        </a:p>
      </dgm:t>
    </dgm:pt>
    <dgm:pt modelId="{ECD625C0-1E56-4D07-A2A1-77602610DEE0}" type="parTrans" cxnId="{8A59C557-B62F-476B-BDB1-1EEF5AF43EA9}">
      <dgm:prSet/>
      <dgm:spPr/>
      <dgm:t>
        <a:bodyPr/>
        <a:lstStyle/>
        <a:p>
          <a:endParaRPr lang="fr-FR"/>
        </a:p>
      </dgm:t>
    </dgm:pt>
    <dgm:pt modelId="{F00A270E-7C2B-48C3-982E-11DB235B68CF}" type="sibTrans" cxnId="{8A59C557-B62F-476B-BDB1-1EEF5AF43EA9}">
      <dgm:prSet/>
      <dgm:spPr/>
      <dgm:t>
        <a:bodyPr/>
        <a:lstStyle/>
        <a:p>
          <a:endParaRPr lang="fr-FR"/>
        </a:p>
      </dgm:t>
    </dgm:pt>
    <dgm:pt modelId="{017D031D-8903-49F7-8EAB-A13A64FA0E98}">
      <dgm:prSet phldrT="[Texte]" custT="1"/>
      <dgm:spPr/>
      <dgm:t>
        <a:bodyPr/>
        <a:lstStyle/>
        <a:p>
          <a:r>
            <a:rPr lang="fr-FR" sz="2400" b="1" dirty="0"/>
            <a:t>+ CGS non déductible</a:t>
          </a:r>
        </a:p>
      </dgm:t>
    </dgm:pt>
    <dgm:pt modelId="{2A11E876-2540-45E2-B2E6-060A615CFF98}" type="parTrans" cxnId="{9762A7A3-085D-45AA-AED8-77DE3B1775A4}">
      <dgm:prSet/>
      <dgm:spPr/>
      <dgm:t>
        <a:bodyPr/>
        <a:lstStyle/>
        <a:p>
          <a:endParaRPr lang="fr-FR"/>
        </a:p>
      </dgm:t>
    </dgm:pt>
    <dgm:pt modelId="{C2982F9D-36CA-4D81-A762-C8FDA466D607}" type="sibTrans" cxnId="{9762A7A3-085D-45AA-AED8-77DE3B1775A4}">
      <dgm:prSet/>
      <dgm:spPr/>
      <dgm:t>
        <a:bodyPr/>
        <a:lstStyle/>
        <a:p>
          <a:endParaRPr lang="fr-FR"/>
        </a:p>
      </dgm:t>
    </dgm:pt>
    <dgm:pt modelId="{CCD591CA-12B5-4403-BAB3-1AD941C0BFA4}">
      <dgm:prSet phldrT="[Texte]" custT="1"/>
      <dgm:spPr/>
      <dgm:t>
        <a:bodyPr/>
        <a:lstStyle/>
        <a:p>
          <a:r>
            <a:rPr lang="fr-FR" sz="2400" b="1" dirty="0"/>
            <a:t>+ CRDS non déductible</a:t>
          </a:r>
        </a:p>
      </dgm:t>
    </dgm:pt>
    <dgm:pt modelId="{22332C43-DA17-4BD1-9C12-8B943963AB9A}" type="parTrans" cxnId="{357B77E6-5309-4E27-ADF7-BD0C2665DB7B}">
      <dgm:prSet/>
      <dgm:spPr/>
      <dgm:t>
        <a:bodyPr/>
        <a:lstStyle/>
        <a:p>
          <a:endParaRPr lang="fr-FR"/>
        </a:p>
      </dgm:t>
    </dgm:pt>
    <dgm:pt modelId="{F96FC5FB-369B-4F68-82F6-04BB85CFB14D}" type="sibTrans" cxnId="{357B77E6-5309-4E27-ADF7-BD0C2665DB7B}">
      <dgm:prSet/>
      <dgm:spPr/>
      <dgm:t>
        <a:bodyPr/>
        <a:lstStyle/>
        <a:p>
          <a:endParaRPr lang="fr-FR"/>
        </a:p>
      </dgm:t>
    </dgm:pt>
    <dgm:pt modelId="{639B4927-923A-4134-9D36-063238D8CDFD}">
      <dgm:prSet custT="1"/>
      <dgm:spPr/>
      <dgm:t>
        <a:bodyPr/>
        <a:lstStyle/>
        <a:p>
          <a:r>
            <a:rPr lang="fr-FR" sz="3200" b="1" dirty="0"/>
            <a:t>Salaire Imposable</a:t>
          </a:r>
        </a:p>
      </dgm:t>
    </dgm:pt>
    <dgm:pt modelId="{9769F409-2CE1-44F9-8E4B-196E8315C209}" type="parTrans" cxnId="{6DBF135E-3B85-47E1-840B-4E978114482C}">
      <dgm:prSet/>
      <dgm:spPr/>
      <dgm:t>
        <a:bodyPr/>
        <a:lstStyle/>
        <a:p>
          <a:endParaRPr lang="fr-FR"/>
        </a:p>
      </dgm:t>
    </dgm:pt>
    <dgm:pt modelId="{528EDC16-6E11-4628-8AE9-ADA79CD6ABFB}" type="sibTrans" cxnId="{6DBF135E-3B85-47E1-840B-4E978114482C}">
      <dgm:prSet/>
      <dgm:spPr/>
      <dgm:t>
        <a:bodyPr/>
        <a:lstStyle/>
        <a:p>
          <a:endParaRPr lang="fr-FR"/>
        </a:p>
      </dgm:t>
    </dgm:pt>
    <dgm:pt modelId="{7FA4B29B-2524-4691-BBA8-99E220A8D4FD}" type="pres">
      <dgm:prSet presAssocID="{2FBABD5A-9005-44ED-BBB6-EC21D1BBE1BB}" presName="Name0" presStyleCnt="0">
        <dgm:presLayoutVars>
          <dgm:dir/>
          <dgm:animLvl val="lvl"/>
          <dgm:resizeHandles val="exact"/>
        </dgm:presLayoutVars>
      </dgm:prSet>
      <dgm:spPr/>
      <dgm:t>
        <a:bodyPr/>
        <a:lstStyle/>
        <a:p>
          <a:endParaRPr lang="fr-FR"/>
        </a:p>
      </dgm:t>
    </dgm:pt>
    <dgm:pt modelId="{3B7CCF84-9473-427E-96E1-357E22D82FC8}" type="pres">
      <dgm:prSet presAssocID="{639B4927-923A-4134-9D36-063238D8CDFD}" presName="boxAndChildren" presStyleCnt="0"/>
      <dgm:spPr/>
      <dgm:t>
        <a:bodyPr/>
        <a:lstStyle/>
        <a:p>
          <a:endParaRPr lang="fr-FR"/>
        </a:p>
      </dgm:t>
    </dgm:pt>
    <dgm:pt modelId="{D661C2D2-A95B-4B63-A46E-3BD8B95BAAEC}" type="pres">
      <dgm:prSet presAssocID="{639B4927-923A-4134-9D36-063238D8CDFD}" presName="parentTextBox" presStyleLbl="node1" presStyleIdx="0" presStyleCnt="4" custLinFactNeighborX="126" custLinFactNeighborY="19840"/>
      <dgm:spPr/>
      <dgm:t>
        <a:bodyPr/>
        <a:lstStyle/>
        <a:p>
          <a:endParaRPr lang="fr-FR"/>
        </a:p>
      </dgm:t>
    </dgm:pt>
    <dgm:pt modelId="{B9F75514-C1AE-4E99-973A-B7467F71D5E7}" type="pres">
      <dgm:prSet presAssocID="{F00A270E-7C2B-48C3-982E-11DB235B68CF}" presName="sp" presStyleCnt="0"/>
      <dgm:spPr/>
      <dgm:t>
        <a:bodyPr/>
        <a:lstStyle/>
        <a:p>
          <a:endParaRPr lang="fr-FR"/>
        </a:p>
      </dgm:t>
    </dgm:pt>
    <dgm:pt modelId="{2665E94C-C457-485F-8F47-020A200AF015}" type="pres">
      <dgm:prSet presAssocID="{C038C3F0-F645-4D76-97C2-B1ECB97BBCEF}" presName="arrowAndChildren" presStyleCnt="0"/>
      <dgm:spPr/>
      <dgm:t>
        <a:bodyPr/>
        <a:lstStyle/>
        <a:p>
          <a:endParaRPr lang="fr-FR"/>
        </a:p>
      </dgm:t>
    </dgm:pt>
    <dgm:pt modelId="{7EEB7CB1-D326-46BC-8442-D2308763516F}" type="pres">
      <dgm:prSet presAssocID="{C038C3F0-F645-4D76-97C2-B1ECB97BBCEF}" presName="parentTextArrow" presStyleLbl="node1" presStyleIdx="0" presStyleCnt="4"/>
      <dgm:spPr/>
      <dgm:t>
        <a:bodyPr/>
        <a:lstStyle/>
        <a:p>
          <a:endParaRPr lang="fr-FR"/>
        </a:p>
      </dgm:t>
    </dgm:pt>
    <dgm:pt modelId="{30A986B6-F696-4B5F-88CF-BD2C86FBAF79}" type="pres">
      <dgm:prSet presAssocID="{C038C3F0-F645-4D76-97C2-B1ECB97BBCEF}" presName="arrow" presStyleLbl="node1" presStyleIdx="1" presStyleCnt="4" custLinFactNeighborY="8779"/>
      <dgm:spPr/>
      <dgm:t>
        <a:bodyPr/>
        <a:lstStyle/>
        <a:p>
          <a:endParaRPr lang="fr-FR"/>
        </a:p>
      </dgm:t>
    </dgm:pt>
    <dgm:pt modelId="{A1EBDFF0-1173-4E94-A030-826360BFCABE}" type="pres">
      <dgm:prSet presAssocID="{C038C3F0-F645-4D76-97C2-B1ECB97BBCEF}" presName="descendantArrow" presStyleCnt="0"/>
      <dgm:spPr/>
      <dgm:t>
        <a:bodyPr/>
        <a:lstStyle/>
        <a:p>
          <a:endParaRPr lang="fr-FR"/>
        </a:p>
      </dgm:t>
    </dgm:pt>
    <dgm:pt modelId="{CE9C42DA-1E4C-4D19-A24E-4A0F39ECA848}" type="pres">
      <dgm:prSet presAssocID="{017D031D-8903-49F7-8EAB-A13A64FA0E98}" presName="childTextArrow" presStyleLbl="fgAccFollowNode1" presStyleIdx="0" presStyleCnt="6">
        <dgm:presLayoutVars>
          <dgm:bulletEnabled val="1"/>
        </dgm:presLayoutVars>
      </dgm:prSet>
      <dgm:spPr/>
      <dgm:t>
        <a:bodyPr/>
        <a:lstStyle/>
        <a:p>
          <a:endParaRPr lang="fr-FR"/>
        </a:p>
      </dgm:t>
    </dgm:pt>
    <dgm:pt modelId="{8428CE46-5A37-4D6B-9349-9F261CF8B5A3}" type="pres">
      <dgm:prSet presAssocID="{CCD591CA-12B5-4403-BAB3-1AD941C0BFA4}" presName="childTextArrow" presStyleLbl="fgAccFollowNode1" presStyleIdx="1" presStyleCnt="6">
        <dgm:presLayoutVars>
          <dgm:bulletEnabled val="1"/>
        </dgm:presLayoutVars>
      </dgm:prSet>
      <dgm:spPr/>
      <dgm:t>
        <a:bodyPr/>
        <a:lstStyle/>
        <a:p>
          <a:endParaRPr lang="fr-FR"/>
        </a:p>
      </dgm:t>
    </dgm:pt>
    <dgm:pt modelId="{0F8F7BDC-9051-44EE-B1F6-030D2033D78C}" type="pres">
      <dgm:prSet presAssocID="{8148CABC-B2F0-4726-B3F3-D40DAD668A58}" presName="sp" presStyleCnt="0"/>
      <dgm:spPr/>
      <dgm:t>
        <a:bodyPr/>
        <a:lstStyle/>
        <a:p>
          <a:endParaRPr lang="fr-FR"/>
        </a:p>
      </dgm:t>
    </dgm:pt>
    <dgm:pt modelId="{CCF8CC83-9B75-495F-8E73-9A9E04269443}" type="pres">
      <dgm:prSet presAssocID="{1D0B4C62-97F1-4DFC-9DE2-8AA1071984F1}" presName="arrowAndChildren" presStyleCnt="0"/>
      <dgm:spPr/>
      <dgm:t>
        <a:bodyPr/>
        <a:lstStyle/>
        <a:p>
          <a:endParaRPr lang="fr-FR"/>
        </a:p>
      </dgm:t>
    </dgm:pt>
    <dgm:pt modelId="{140E2CD8-85D2-4D02-AE76-78D58260BB30}" type="pres">
      <dgm:prSet presAssocID="{1D0B4C62-97F1-4DFC-9DE2-8AA1071984F1}" presName="parentTextArrow" presStyleLbl="node1" presStyleIdx="1" presStyleCnt="4"/>
      <dgm:spPr/>
      <dgm:t>
        <a:bodyPr/>
        <a:lstStyle/>
        <a:p>
          <a:endParaRPr lang="fr-FR"/>
        </a:p>
      </dgm:t>
    </dgm:pt>
    <dgm:pt modelId="{C7B4E37B-EAE6-4D6C-BBEF-78102DE209F8}" type="pres">
      <dgm:prSet presAssocID="{1D0B4C62-97F1-4DFC-9DE2-8AA1071984F1}" presName="arrow" presStyleLbl="node1" presStyleIdx="2" presStyleCnt="4" custLinFactNeighborY="4827"/>
      <dgm:spPr/>
      <dgm:t>
        <a:bodyPr/>
        <a:lstStyle/>
        <a:p>
          <a:endParaRPr lang="fr-FR"/>
        </a:p>
      </dgm:t>
    </dgm:pt>
    <dgm:pt modelId="{0849FBF1-72B7-487A-A51A-0E44B61F8CAB}" type="pres">
      <dgm:prSet presAssocID="{1D0B4C62-97F1-4DFC-9DE2-8AA1071984F1}" presName="descendantArrow" presStyleCnt="0"/>
      <dgm:spPr/>
      <dgm:t>
        <a:bodyPr/>
        <a:lstStyle/>
        <a:p>
          <a:endParaRPr lang="fr-FR"/>
        </a:p>
      </dgm:t>
    </dgm:pt>
    <dgm:pt modelId="{014200F7-AC0A-4C9C-931A-C288C4430112}" type="pres">
      <dgm:prSet presAssocID="{A3489163-1251-428F-92F0-588B94DD5B62}" presName="childTextArrow" presStyleLbl="fgAccFollowNode1" presStyleIdx="2" presStyleCnt="6">
        <dgm:presLayoutVars>
          <dgm:bulletEnabled val="1"/>
        </dgm:presLayoutVars>
      </dgm:prSet>
      <dgm:spPr/>
      <dgm:t>
        <a:bodyPr/>
        <a:lstStyle/>
        <a:p>
          <a:endParaRPr lang="fr-FR"/>
        </a:p>
      </dgm:t>
    </dgm:pt>
    <dgm:pt modelId="{8D1C458F-58E5-4138-8ADE-187D672AD531}" type="pres">
      <dgm:prSet presAssocID="{88E5514E-0E1D-4423-9AC2-047E4F366D5E}" presName="childTextArrow" presStyleLbl="fgAccFollowNode1" presStyleIdx="3" presStyleCnt="6" custLinFactNeighborY="11454">
        <dgm:presLayoutVars>
          <dgm:bulletEnabled val="1"/>
        </dgm:presLayoutVars>
      </dgm:prSet>
      <dgm:spPr/>
      <dgm:t>
        <a:bodyPr/>
        <a:lstStyle/>
        <a:p>
          <a:endParaRPr lang="fr-FR"/>
        </a:p>
      </dgm:t>
    </dgm:pt>
    <dgm:pt modelId="{67E0363D-A842-4C30-8DF4-01335D15601E}" type="pres">
      <dgm:prSet presAssocID="{C02BCF19-0B1E-4BBA-8A38-33F4F88BA8CB}" presName="sp" presStyleCnt="0"/>
      <dgm:spPr/>
      <dgm:t>
        <a:bodyPr/>
        <a:lstStyle/>
        <a:p>
          <a:endParaRPr lang="fr-FR"/>
        </a:p>
      </dgm:t>
    </dgm:pt>
    <dgm:pt modelId="{934EF0F5-2692-4E64-9F7E-A474DC480A67}" type="pres">
      <dgm:prSet presAssocID="{B1F30BFE-98A9-440D-88EE-862BD6FACE2B}" presName="arrowAndChildren" presStyleCnt="0"/>
      <dgm:spPr/>
      <dgm:t>
        <a:bodyPr/>
        <a:lstStyle/>
        <a:p>
          <a:endParaRPr lang="fr-FR"/>
        </a:p>
      </dgm:t>
    </dgm:pt>
    <dgm:pt modelId="{1928C181-1D44-4D0F-9FCE-1DB4191C231E}" type="pres">
      <dgm:prSet presAssocID="{B1F30BFE-98A9-440D-88EE-862BD6FACE2B}" presName="parentTextArrow" presStyleLbl="node1" presStyleIdx="2" presStyleCnt="4"/>
      <dgm:spPr/>
      <dgm:t>
        <a:bodyPr/>
        <a:lstStyle/>
        <a:p>
          <a:endParaRPr lang="fr-FR"/>
        </a:p>
      </dgm:t>
    </dgm:pt>
    <dgm:pt modelId="{BE6CA51A-5BD3-4A5A-8B22-5484738D4497}" type="pres">
      <dgm:prSet presAssocID="{B1F30BFE-98A9-440D-88EE-862BD6FACE2B}" presName="arrow" presStyleLbl="node1" presStyleIdx="3" presStyleCnt="4" custAng="0" custScaleY="116012" custLinFactNeighborY="-1166"/>
      <dgm:spPr/>
      <dgm:t>
        <a:bodyPr/>
        <a:lstStyle/>
        <a:p>
          <a:endParaRPr lang="fr-FR"/>
        </a:p>
      </dgm:t>
    </dgm:pt>
    <dgm:pt modelId="{95DCC21F-3AE3-4D1E-AABA-AAD54C57445F}" type="pres">
      <dgm:prSet presAssocID="{B1F30BFE-98A9-440D-88EE-862BD6FACE2B}" presName="descendantArrow" presStyleCnt="0"/>
      <dgm:spPr/>
      <dgm:t>
        <a:bodyPr/>
        <a:lstStyle/>
        <a:p>
          <a:endParaRPr lang="fr-FR"/>
        </a:p>
      </dgm:t>
    </dgm:pt>
    <dgm:pt modelId="{7B55FC0B-A6EF-447B-BEDF-A8C148BFEBE7}" type="pres">
      <dgm:prSet presAssocID="{942E15F7-C7B9-474E-9701-F2C453442E8C}" presName="childTextArrow" presStyleLbl="fgAccFollowNode1" presStyleIdx="4" presStyleCnt="6" custLinFactNeighborY="10478">
        <dgm:presLayoutVars>
          <dgm:bulletEnabled val="1"/>
        </dgm:presLayoutVars>
      </dgm:prSet>
      <dgm:spPr/>
      <dgm:t>
        <a:bodyPr/>
        <a:lstStyle/>
        <a:p>
          <a:endParaRPr lang="fr-FR"/>
        </a:p>
      </dgm:t>
    </dgm:pt>
    <dgm:pt modelId="{3A5FF540-8CDD-4F52-AB5E-976049A4D2A2}" type="pres">
      <dgm:prSet presAssocID="{61B5FBC4-FF67-41C5-A8F5-4FFD7997885D}" presName="childTextArrow" presStyleLbl="fgAccFollowNode1" presStyleIdx="5" presStyleCnt="6" custLinFactNeighborX="-3500" custLinFactNeighborY="4416">
        <dgm:presLayoutVars>
          <dgm:bulletEnabled val="1"/>
        </dgm:presLayoutVars>
      </dgm:prSet>
      <dgm:spPr/>
      <dgm:t>
        <a:bodyPr/>
        <a:lstStyle/>
        <a:p>
          <a:endParaRPr lang="fr-FR"/>
        </a:p>
      </dgm:t>
    </dgm:pt>
  </dgm:ptLst>
  <dgm:cxnLst>
    <dgm:cxn modelId="{79643A9D-D215-43EE-AA86-7AA159EF6CE2}" type="presOf" srcId="{61B5FBC4-FF67-41C5-A8F5-4FFD7997885D}" destId="{3A5FF540-8CDD-4F52-AB5E-976049A4D2A2}" srcOrd="0" destOrd="0" presId="urn:microsoft.com/office/officeart/2005/8/layout/process4"/>
    <dgm:cxn modelId="{6721EAE8-FE42-47FD-9657-D2D15AA64415}" type="presOf" srcId="{B1F30BFE-98A9-440D-88EE-862BD6FACE2B}" destId="{BE6CA51A-5BD3-4A5A-8B22-5484738D4497}" srcOrd="1" destOrd="0" presId="urn:microsoft.com/office/officeart/2005/8/layout/process4"/>
    <dgm:cxn modelId="{12570748-FDE6-42D2-8B73-E2B10BFCE86D}" type="presOf" srcId="{C038C3F0-F645-4D76-97C2-B1ECB97BBCEF}" destId="{30A986B6-F696-4B5F-88CF-BD2C86FBAF79}" srcOrd="1" destOrd="0" presId="urn:microsoft.com/office/officeart/2005/8/layout/process4"/>
    <dgm:cxn modelId="{EA023782-FA5C-446B-A501-87C29B3FFEE8}" type="presOf" srcId="{1D0B4C62-97F1-4DFC-9DE2-8AA1071984F1}" destId="{C7B4E37B-EAE6-4D6C-BBEF-78102DE209F8}" srcOrd="1" destOrd="0" presId="urn:microsoft.com/office/officeart/2005/8/layout/process4"/>
    <dgm:cxn modelId="{6A90823E-A1B3-4278-8247-F648C00D2652}" type="presOf" srcId="{017D031D-8903-49F7-8EAB-A13A64FA0E98}" destId="{CE9C42DA-1E4C-4D19-A24E-4A0F39ECA848}" srcOrd="0" destOrd="0" presId="urn:microsoft.com/office/officeart/2005/8/layout/process4"/>
    <dgm:cxn modelId="{625A42D7-65FE-4A90-A85B-C6DF616C807C}" type="presOf" srcId="{C038C3F0-F645-4D76-97C2-B1ECB97BBCEF}" destId="{7EEB7CB1-D326-46BC-8442-D2308763516F}" srcOrd="0" destOrd="0" presId="urn:microsoft.com/office/officeart/2005/8/layout/process4"/>
    <dgm:cxn modelId="{F8270192-462E-4B5A-94F9-16878EAD0A85}" type="presOf" srcId="{A3489163-1251-428F-92F0-588B94DD5B62}" destId="{014200F7-AC0A-4C9C-931A-C288C4430112}" srcOrd="0" destOrd="0" presId="urn:microsoft.com/office/officeart/2005/8/layout/process4"/>
    <dgm:cxn modelId="{C25535ED-95ED-4D7C-B075-8BF3D35EB425}" srcId="{B1F30BFE-98A9-440D-88EE-862BD6FACE2B}" destId="{61B5FBC4-FF67-41C5-A8F5-4FFD7997885D}" srcOrd="1" destOrd="0" parTransId="{15353AEE-C690-4B5D-854C-B60FD092C75F}" sibTransId="{D32A5792-2189-4D1C-BDC6-8A77D454966A}"/>
    <dgm:cxn modelId="{9762A7A3-085D-45AA-AED8-77DE3B1775A4}" srcId="{C038C3F0-F645-4D76-97C2-B1ECB97BBCEF}" destId="{017D031D-8903-49F7-8EAB-A13A64FA0E98}" srcOrd="0" destOrd="0" parTransId="{2A11E876-2540-45E2-B2E6-060A615CFF98}" sibTransId="{C2982F9D-36CA-4D81-A762-C8FDA466D607}"/>
    <dgm:cxn modelId="{4992E228-D404-4C7D-8180-A78D18C7D15E}" srcId="{B1F30BFE-98A9-440D-88EE-862BD6FACE2B}" destId="{942E15F7-C7B9-474E-9701-F2C453442E8C}" srcOrd="0" destOrd="0" parTransId="{D5C291D1-AD13-48C4-A9EC-0835A52E4569}" sibTransId="{27836002-DD67-4E31-8EAE-476E05221ECD}"/>
    <dgm:cxn modelId="{8A59C557-B62F-476B-BDB1-1EEF5AF43EA9}" srcId="{2FBABD5A-9005-44ED-BBB6-EC21D1BBE1BB}" destId="{C038C3F0-F645-4D76-97C2-B1ECB97BBCEF}" srcOrd="2" destOrd="0" parTransId="{ECD625C0-1E56-4D07-A2A1-77602610DEE0}" sibTransId="{F00A270E-7C2B-48C3-982E-11DB235B68CF}"/>
    <dgm:cxn modelId="{25AB8E42-5E0D-4D45-B460-BF9E57C6E6A8}" srcId="{1D0B4C62-97F1-4DFC-9DE2-8AA1071984F1}" destId="{A3489163-1251-428F-92F0-588B94DD5B62}" srcOrd="0" destOrd="0" parTransId="{C1EAEC17-0ACF-4E86-8AC7-21F4EB5726F7}" sibTransId="{C91D74D2-1271-459A-81C6-533E3DF0E4D8}"/>
    <dgm:cxn modelId="{357B77E6-5309-4E27-ADF7-BD0C2665DB7B}" srcId="{C038C3F0-F645-4D76-97C2-B1ECB97BBCEF}" destId="{CCD591CA-12B5-4403-BAB3-1AD941C0BFA4}" srcOrd="1" destOrd="0" parTransId="{22332C43-DA17-4BD1-9C12-8B943963AB9A}" sibTransId="{F96FC5FB-369B-4F68-82F6-04BB85CFB14D}"/>
    <dgm:cxn modelId="{320CA64D-2D98-4AC0-95E2-00B9784FFB4D}" type="presOf" srcId="{1D0B4C62-97F1-4DFC-9DE2-8AA1071984F1}" destId="{140E2CD8-85D2-4D02-AE76-78D58260BB30}" srcOrd="0" destOrd="0" presId="urn:microsoft.com/office/officeart/2005/8/layout/process4"/>
    <dgm:cxn modelId="{6DBF135E-3B85-47E1-840B-4E978114482C}" srcId="{2FBABD5A-9005-44ED-BBB6-EC21D1BBE1BB}" destId="{639B4927-923A-4134-9D36-063238D8CDFD}" srcOrd="3" destOrd="0" parTransId="{9769F409-2CE1-44F9-8E4B-196E8315C209}" sibTransId="{528EDC16-6E11-4628-8AE9-ADA79CD6ABFB}"/>
    <dgm:cxn modelId="{82910A3E-524B-4E37-A282-954D81085019}" srcId="{2FBABD5A-9005-44ED-BBB6-EC21D1BBE1BB}" destId="{1D0B4C62-97F1-4DFC-9DE2-8AA1071984F1}" srcOrd="1" destOrd="0" parTransId="{A1C9667B-E031-4326-9916-0681ABE6F67B}" sibTransId="{8148CABC-B2F0-4726-B3F3-D40DAD668A58}"/>
    <dgm:cxn modelId="{16C53202-DC42-4B08-BF86-258EAAE9D202}" type="presOf" srcId="{942E15F7-C7B9-474E-9701-F2C453442E8C}" destId="{7B55FC0B-A6EF-447B-BEDF-A8C148BFEBE7}" srcOrd="0" destOrd="0" presId="urn:microsoft.com/office/officeart/2005/8/layout/process4"/>
    <dgm:cxn modelId="{0CCEDC8B-3718-4D4F-9AC2-C181B924E6A9}" type="presOf" srcId="{B1F30BFE-98A9-440D-88EE-862BD6FACE2B}" destId="{1928C181-1D44-4D0F-9FCE-1DB4191C231E}" srcOrd="0" destOrd="0" presId="urn:microsoft.com/office/officeart/2005/8/layout/process4"/>
    <dgm:cxn modelId="{3C979AB9-C865-4EC2-8ABB-1437ADB5650F}" type="presOf" srcId="{2FBABD5A-9005-44ED-BBB6-EC21D1BBE1BB}" destId="{7FA4B29B-2524-4691-BBA8-99E220A8D4FD}" srcOrd="0" destOrd="0" presId="urn:microsoft.com/office/officeart/2005/8/layout/process4"/>
    <dgm:cxn modelId="{0A701E4C-6BF5-4F47-9011-9F65739B5FD6}" srcId="{1D0B4C62-97F1-4DFC-9DE2-8AA1071984F1}" destId="{88E5514E-0E1D-4423-9AC2-047E4F366D5E}" srcOrd="1" destOrd="0" parTransId="{9CC98926-83D7-43C0-8B81-377BC638326C}" sibTransId="{1145A3B3-960D-480B-8125-C003E6D68C44}"/>
    <dgm:cxn modelId="{62F73ACC-E964-4B56-AA4C-22E1238612B5}" type="presOf" srcId="{88E5514E-0E1D-4423-9AC2-047E4F366D5E}" destId="{8D1C458F-58E5-4138-8ADE-187D672AD531}" srcOrd="0" destOrd="0" presId="urn:microsoft.com/office/officeart/2005/8/layout/process4"/>
    <dgm:cxn modelId="{99D1EC7F-9143-4A91-9B8A-F5E6F1AEF37B}" srcId="{2FBABD5A-9005-44ED-BBB6-EC21D1BBE1BB}" destId="{B1F30BFE-98A9-440D-88EE-862BD6FACE2B}" srcOrd="0" destOrd="0" parTransId="{BD4E2234-F4B5-4046-8C42-16E3F33AC20F}" sibTransId="{C02BCF19-0B1E-4BBA-8A38-33F4F88BA8CB}"/>
    <dgm:cxn modelId="{36777CB4-2CE7-41F9-8F03-170F27899F47}" type="presOf" srcId="{639B4927-923A-4134-9D36-063238D8CDFD}" destId="{D661C2D2-A95B-4B63-A46E-3BD8B95BAAEC}" srcOrd="0" destOrd="0" presId="urn:microsoft.com/office/officeart/2005/8/layout/process4"/>
    <dgm:cxn modelId="{9CAAAF5B-C497-4049-B6E0-2B975D2EAE3A}" type="presOf" srcId="{CCD591CA-12B5-4403-BAB3-1AD941C0BFA4}" destId="{8428CE46-5A37-4D6B-9349-9F261CF8B5A3}" srcOrd="0" destOrd="0" presId="urn:microsoft.com/office/officeart/2005/8/layout/process4"/>
    <dgm:cxn modelId="{0B1125E0-0887-418C-99F2-72DC35640621}" type="presParOf" srcId="{7FA4B29B-2524-4691-BBA8-99E220A8D4FD}" destId="{3B7CCF84-9473-427E-96E1-357E22D82FC8}" srcOrd="0" destOrd="0" presId="urn:microsoft.com/office/officeart/2005/8/layout/process4"/>
    <dgm:cxn modelId="{302ABBCD-3212-43A1-B750-D4D2D7A69E94}" type="presParOf" srcId="{3B7CCF84-9473-427E-96E1-357E22D82FC8}" destId="{D661C2D2-A95B-4B63-A46E-3BD8B95BAAEC}" srcOrd="0" destOrd="0" presId="urn:microsoft.com/office/officeart/2005/8/layout/process4"/>
    <dgm:cxn modelId="{F86A5AF9-2499-4D6C-A6BF-B3621FF571CC}" type="presParOf" srcId="{7FA4B29B-2524-4691-BBA8-99E220A8D4FD}" destId="{B9F75514-C1AE-4E99-973A-B7467F71D5E7}" srcOrd="1" destOrd="0" presId="urn:microsoft.com/office/officeart/2005/8/layout/process4"/>
    <dgm:cxn modelId="{95EED9A8-BDB1-4BB7-A9A6-9D9666E410D6}" type="presParOf" srcId="{7FA4B29B-2524-4691-BBA8-99E220A8D4FD}" destId="{2665E94C-C457-485F-8F47-020A200AF015}" srcOrd="2" destOrd="0" presId="urn:microsoft.com/office/officeart/2005/8/layout/process4"/>
    <dgm:cxn modelId="{00CEC4DC-5A1B-4C33-B790-4E04D37A8D6A}" type="presParOf" srcId="{2665E94C-C457-485F-8F47-020A200AF015}" destId="{7EEB7CB1-D326-46BC-8442-D2308763516F}" srcOrd="0" destOrd="0" presId="urn:microsoft.com/office/officeart/2005/8/layout/process4"/>
    <dgm:cxn modelId="{E5086550-5D7D-4014-A9A6-8B2FAF3A77B6}" type="presParOf" srcId="{2665E94C-C457-485F-8F47-020A200AF015}" destId="{30A986B6-F696-4B5F-88CF-BD2C86FBAF79}" srcOrd="1" destOrd="0" presId="urn:microsoft.com/office/officeart/2005/8/layout/process4"/>
    <dgm:cxn modelId="{4137108A-81AE-4103-8017-85699718C474}" type="presParOf" srcId="{2665E94C-C457-485F-8F47-020A200AF015}" destId="{A1EBDFF0-1173-4E94-A030-826360BFCABE}" srcOrd="2" destOrd="0" presId="urn:microsoft.com/office/officeart/2005/8/layout/process4"/>
    <dgm:cxn modelId="{EEB500C2-B109-4912-8B18-4CB7206C2530}" type="presParOf" srcId="{A1EBDFF0-1173-4E94-A030-826360BFCABE}" destId="{CE9C42DA-1E4C-4D19-A24E-4A0F39ECA848}" srcOrd="0" destOrd="0" presId="urn:microsoft.com/office/officeart/2005/8/layout/process4"/>
    <dgm:cxn modelId="{7532CEEF-8F97-4522-A238-7F3FB0044E62}" type="presParOf" srcId="{A1EBDFF0-1173-4E94-A030-826360BFCABE}" destId="{8428CE46-5A37-4D6B-9349-9F261CF8B5A3}" srcOrd="1" destOrd="0" presId="urn:microsoft.com/office/officeart/2005/8/layout/process4"/>
    <dgm:cxn modelId="{2A9FAB56-B2BB-4C3E-A716-28DCEF6F8190}" type="presParOf" srcId="{7FA4B29B-2524-4691-BBA8-99E220A8D4FD}" destId="{0F8F7BDC-9051-44EE-B1F6-030D2033D78C}" srcOrd="3" destOrd="0" presId="urn:microsoft.com/office/officeart/2005/8/layout/process4"/>
    <dgm:cxn modelId="{31FC6C1B-C16F-4ECC-8B49-41BBB9BCE85C}" type="presParOf" srcId="{7FA4B29B-2524-4691-BBA8-99E220A8D4FD}" destId="{CCF8CC83-9B75-495F-8E73-9A9E04269443}" srcOrd="4" destOrd="0" presId="urn:microsoft.com/office/officeart/2005/8/layout/process4"/>
    <dgm:cxn modelId="{FE04D9B1-02D2-42DC-A80C-AD02941CA742}" type="presParOf" srcId="{CCF8CC83-9B75-495F-8E73-9A9E04269443}" destId="{140E2CD8-85D2-4D02-AE76-78D58260BB30}" srcOrd="0" destOrd="0" presId="urn:microsoft.com/office/officeart/2005/8/layout/process4"/>
    <dgm:cxn modelId="{D8E1ED84-8996-4FB4-A961-D8E6E23B3045}" type="presParOf" srcId="{CCF8CC83-9B75-495F-8E73-9A9E04269443}" destId="{C7B4E37B-EAE6-4D6C-BBEF-78102DE209F8}" srcOrd="1" destOrd="0" presId="urn:microsoft.com/office/officeart/2005/8/layout/process4"/>
    <dgm:cxn modelId="{3653E499-59FB-42F5-B40A-3115370839FD}" type="presParOf" srcId="{CCF8CC83-9B75-495F-8E73-9A9E04269443}" destId="{0849FBF1-72B7-487A-A51A-0E44B61F8CAB}" srcOrd="2" destOrd="0" presId="urn:microsoft.com/office/officeart/2005/8/layout/process4"/>
    <dgm:cxn modelId="{900CFC71-99D5-450E-BEAE-CE356AA03CAD}" type="presParOf" srcId="{0849FBF1-72B7-487A-A51A-0E44B61F8CAB}" destId="{014200F7-AC0A-4C9C-931A-C288C4430112}" srcOrd="0" destOrd="0" presId="urn:microsoft.com/office/officeart/2005/8/layout/process4"/>
    <dgm:cxn modelId="{55CB78F9-5AA9-46C3-9494-80DEA7651327}" type="presParOf" srcId="{0849FBF1-72B7-487A-A51A-0E44B61F8CAB}" destId="{8D1C458F-58E5-4138-8ADE-187D672AD531}" srcOrd="1" destOrd="0" presId="urn:microsoft.com/office/officeart/2005/8/layout/process4"/>
    <dgm:cxn modelId="{67B63EAB-67F9-4F55-823A-3DFD8BD7D791}" type="presParOf" srcId="{7FA4B29B-2524-4691-BBA8-99E220A8D4FD}" destId="{67E0363D-A842-4C30-8DF4-01335D15601E}" srcOrd="5" destOrd="0" presId="urn:microsoft.com/office/officeart/2005/8/layout/process4"/>
    <dgm:cxn modelId="{F08CC4F5-159F-4606-A1C5-AE47A8FDD6B5}" type="presParOf" srcId="{7FA4B29B-2524-4691-BBA8-99E220A8D4FD}" destId="{934EF0F5-2692-4E64-9F7E-A474DC480A67}" srcOrd="6" destOrd="0" presId="urn:microsoft.com/office/officeart/2005/8/layout/process4"/>
    <dgm:cxn modelId="{5939734A-8ABF-4988-933F-70ACFCD77503}" type="presParOf" srcId="{934EF0F5-2692-4E64-9F7E-A474DC480A67}" destId="{1928C181-1D44-4D0F-9FCE-1DB4191C231E}" srcOrd="0" destOrd="0" presId="urn:microsoft.com/office/officeart/2005/8/layout/process4"/>
    <dgm:cxn modelId="{321B01AD-FDA1-4F2C-858E-322A1A406BAE}" type="presParOf" srcId="{934EF0F5-2692-4E64-9F7E-A474DC480A67}" destId="{BE6CA51A-5BD3-4A5A-8B22-5484738D4497}" srcOrd="1" destOrd="0" presId="urn:microsoft.com/office/officeart/2005/8/layout/process4"/>
    <dgm:cxn modelId="{BD13B8CE-E6A8-4CD5-B046-18D0BB2BF999}" type="presParOf" srcId="{934EF0F5-2692-4E64-9F7E-A474DC480A67}" destId="{95DCC21F-3AE3-4D1E-AABA-AAD54C57445F}" srcOrd="2" destOrd="0" presId="urn:microsoft.com/office/officeart/2005/8/layout/process4"/>
    <dgm:cxn modelId="{A1198B9E-22E5-464B-A861-5AEBFE791634}" type="presParOf" srcId="{95DCC21F-3AE3-4D1E-AABA-AAD54C57445F}" destId="{7B55FC0B-A6EF-447B-BEDF-A8C148BFEBE7}" srcOrd="0" destOrd="0" presId="urn:microsoft.com/office/officeart/2005/8/layout/process4"/>
    <dgm:cxn modelId="{CCA5B4EC-B9B0-4BAE-8D22-28BEE9082574}" type="presParOf" srcId="{95DCC21F-3AE3-4D1E-AABA-AAD54C57445F}" destId="{3A5FF540-8CDD-4F52-AB5E-976049A4D2A2}" srcOrd="1" destOrd="0" presId="urn:microsoft.com/office/officeart/2005/8/layout/process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2D09AA8-6AF9-4EEE-AE41-B2F2E76BBD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7BF4609-F92A-4830-9D5B-1F88E173965C}">
      <dgm:prSet phldrT="[Texte]"/>
      <dgm:spPr/>
      <dgm:t>
        <a:bodyPr/>
        <a:lstStyle/>
        <a:p>
          <a:r>
            <a:rPr lang="fr-FR" dirty="0" smtClean="0"/>
            <a:t>Sécurité Sociale</a:t>
          </a:r>
          <a:endParaRPr lang="fr-FR" dirty="0"/>
        </a:p>
      </dgm:t>
    </dgm:pt>
    <dgm:pt modelId="{2A09039D-B3F1-4B08-96D9-205F42D735C8}" type="parTrans" cxnId="{22E0CAB4-8EE9-4FCB-A6F8-79A1CE92DD11}">
      <dgm:prSet/>
      <dgm:spPr/>
      <dgm:t>
        <a:bodyPr/>
        <a:lstStyle/>
        <a:p>
          <a:endParaRPr lang="fr-FR"/>
        </a:p>
      </dgm:t>
    </dgm:pt>
    <dgm:pt modelId="{75A020E1-DACE-4A65-B7E8-5FF80DB35004}" type="sibTrans" cxnId="{22E0CAB4-8EE9-4FCB-A6F8-79A1CE92DD11}">
      <dgm:prSet/>
      <dgm:spPr/>
      <dgm:t>
        <a:bodyPr/>
        <a:lstStyle/>
        <a:p>
          <a:endParaRPr lang="fr-FR"/>
        </a:p>
      </dgm:t>
    </dgm:pt>
    <dgm:pt modelId="{190445E8-5100-4A23-93B5-8F0298EAA615}">
      <dgm:prSet phldrT="[Texte]" custT="1"/>
      <dgm:spPr/>
      <dgm:t>
        <a:bodyPr/>
        <a:lstStyle/>
        <a:p>
          <a:r>
            <a:rPr lang="fr-FR" sz="1400" b="1" dirty="0" smtClean="0"/>
            <a:t>Famille  -  Accident du Travail et Maladie Professionnelle</a:t>
          </a:r>
          <a:endParaRPr lang="fr-FR" sz="1400" b="1" dirty="0"/>
        </a:p>
      </dgm:t>
    </dgm:pt>
    <dgm:pt modelId="{7472E185-D565-46F9-AEA0-BE63DE522893}" type="parTrans" cxnId="{75CAC8DF-A2D7-4935-9AFF-0232AF4ADA75}">
      <dgm:prSet/>
      <dgm:spPr/>
      <dgm:t>
        <a:bodyPr/>
        <a:lstStyle/>
        <a:p>
          <a:endParaRPr lang="fr-FR"/>
        </a:p>
      </dgm:t>
    </dgm:pt>
    <dgm:pt modelId="{D6812590-C805-455F-99BA-41F5FF420789}" type="sibTrans" cxnId="{75CAC8DF-A2D7-4935-9AFF-0232AF4ADA75}">
      <dgm:prSet/>
      <dgm:spPr/>
      <dgm:t>
        <a:bodyPr/>
        <a:lstStyle/>
        <a:p>
          <a:endParaRPr lang="fr-FR"/>
        </a:p>
      </dgm:t>
    </dgm:pt>
    <dgm:pt modelId="{619056F5-2D9F-4CC4-BDB3-2A0B5A801472}">
      <dgm:prSet phldrT="[Texte]" custT="1"/>
      <dgm:spPr/>
      <dgm:t>
        <a:bodyPr/>
        <a:lstStyle/>
        <a:p>
          <a:r>
            <a:rPr lang="fr-FR" sz="1400" b="1" dirty="0" smtClean="0">
              <a:solidFill>
                <a:srgbClr val="FF0000"/>
              </a:solidFill>
            </a:rPr>
            <a:t>Organisme collecteur  : URSSAF</a:t>
          </a:r>
          <a:endParaRPr lang="fr-FR" sz="1400" b="1" dirty="0">
            <a:solidFill>
              <a:srgbClr val="FF0000"/>
            </a:solidFill>
          </a:endParaRPr>
        </a:p>
      </dgm:t>
    </dgm:pt>
    <dgm:pt modelId="{62138C16-F4A2-407D-8262-16AB4E3367EC}" type="parTrans" cxnId="{82B88EA5-FA29-4AD8-8E83-5D27EC1DF19A}">
      <dgm:prSet/>
      <dgm:spPr/>
      <dgm:t>
        <a:bodyPr/>
        <a:lstStyle/>
        <a:p>
          <a:endParaRPr lang="fr-FR"/>
        </a:p>
      </dgm:t>
    </dgm:pt>
    <dgm:pt modelId="{5254169D-F8CF-4FDC-AB42-A15F9FF1F677}" type="sibTrans" cxnId="{82B88EA5-FA29-4AD8-8E83-5D27EC1DF19A}">
      <dgm:prSet/>
      <dgm:spPr/>
      <dgm:t>
        <a:bodyPr/>
        <a:lstStyle/>
        <a:p>
          <a:endParaRPr lang="fr-FR"/>
        </a:p>
      </dgm:t>
    </dgm:pt>
    <dgm:pt modelId="{25C1BCD9-2BDB-4C0A-B1FA-393900E35367}">
      <dgm:prSet phldrT="[Texte]"/>
      <dgm:spPr/>
      <dgm:t>
        <a:bodyPr/>
        <a:lstStyle/>
        <a:p>
          <a:r>
            <a:rPr lang="fr-FR" dirty="0" smtClean="0"/>
            <a:t>Unedic</a:t>
          </a:r>
          <a:endParaRPr lang="fr-FR" dirty="0"/>
        </a:p>
      </dgm:t>
    </dgm:pt>
    <dgm:pt modelId="{39B86391-E521-4C32-9D18-AECE84B23204}" type="parTrans" cxnId="{DC36ECF2-DFAA-407C-9387-9BE275CA34D9}">
      <dgm:prSet/>
      <dgm:spPr/>
      <dgm:t>
        <a:bodyPr/>
        <a:lstStyle/>
        <a:p>
          <a:endParaRPr lang="fr-FR"/>
        </a:p>
      </dgm:t>
    </dgm:pt>
    <dgm:pt modelId="{8FE85F35-D18B-4576-AE08-5B50CD213564}" type="sibTrans" cxnId="{DC36ECF2-DFAA-407C-9387-9BE275CA34D9}">
      <dgm:prSet/>
      <dgm:spPr/>
      <dgm:t>
        <a:bodyPr/>
        <a:lstStyle/>
        <a:p>
          <a:endParaRPr lang="fr-FR"/>
        </a:p>
      </dgm:t>
    </dgm:pt>
    <dgm:pt modelId="{91DDA459-D05B-4631-9009-E355E34E101C}">
      <dgm:prSet phldrT="[Texte]" custT="1"/>
      <dgm:spPr/>
      <dgm:t>
        <a:bodyPr/>
        <a:lstStyle/>
        <a:p>
          <a:r>
            <a:rPr lang="fr-FR" sz="1400" b="1" dirty="0" smtClean="0"/>
            <a:t>Chômage</a:t>
          </a:r>
          <a:endParaRPr lang="fr-FR" sz="1400" b="1" dirty="0"/>
        </a:p>
      </dgm:t>
    </dgm:pt>
    <dgm:pt modelId="{697AC89A-2B59-47A7-910E-72D451D1F38D}" type="parTrans" cxnId="{05E4BA24-D6C6-4492-906C-90EA2E6CE742}">
      <dgm:prSet/>
      <dgm:spPr/>
      <dgm:t>
        <a:bodyPr/>
        <a:lstStyle/>
        <a:p>
          <a:endParaRPr lang="fr-FR"/>
        </a:p>
      </dgm:t>
    </dgm:pt>
    <dgm:pt modelId="{6736ED4A-A8E8-42AC-9FBB-73FEC877B41C}" type="sibTrans" cxnId="{05E4BA24-D6C6-4492-906C-90EA2E6CE742}">
      <dgm:prSet/>
      <dgm:spPr/>
      <dgm:t>
        <a:bodyPr/>
        <a:lstStyle/>
        <a:p>
          <a:endParaRPr lang="fr-FR"/>
        </a:p>
      </dgm:t>
    </dgm:pt>
    <dgm:pt modelId="{16BD8574-30A1-47B7-A98D-227496A7A792}">
      <dgm:prSet phldrT="[Texte]" custT="1"/>
      <dgm:spPr/>
      <dgm:t>
        <a:bodyPr/>
        <a:lstStyle/>
        <a:p>
          <a:r>
            <a:rPr lang="fr-FR" sz="1400" b="1" dirty="0" smtClean="0">
              <a:solidFill>
                <a:srgbClr val="FF0000"/>
              </a:solidFill>
            </a:rPr>
            <a:t>Organisme collecteur : URSSAF</a:t>
          </a:r>
          <a:endParaRPr lang="fr-FR" sz="1400" b="1" dirty="0">
            <a:solidFill>
              <a:srgbClr val="FF0000"/>
            </a:solidFill>
          </a:endParaRPr>
        </a:p>
      </dgm:t>
    </dgm:pt>
    <dgm:pt modelId="{A1778184-C635-43F6-A403-612D6BDF59D4}" type="parTrans" cxnId="{471AB39E-4EB9-432B-BDEA-9ACD8E4DC956}">
      <dgm:prSet/>
      <dgm:spPr/>
      <dgm:t>
        <a:bodyPr/>
        <a:lstStyle/>
        <a:p>
          <a:endParaRPr lang="fr-FR"/>
        </a:p>
      </dgm:t>
    </dgm:pt>
    <dgm:pt modelId="{4C633A05-08DA-4C68-936D-2A9362B10A26}" type="sibTrans" cxnId="{471AB39E-4EB9-432B-BDEA-9ACD8E4DC956}">
      <dgm:prSet/>
      <dgm:spPr/>
      <dgm:t>
        <a:bodyPr/>
        <a:lstStyle/>
        <a:p>
          <a:endParaRPr lang="fr-FR"/>
        </a:p>
      </dgm:t>
    </dgm:pt>
    <dgm:pt modelId="{BA94B29C-0A3C-4AAD-8FF2-7A1F0B77CD60}">
      <dgm:prSet phldrT="[Texte]"/>
      <dgm:spPr/>
      <dgm:t>
        <a:bodyPr/>
        <a:lstStyle/>
        <a:p>
          <a:r>
            <a:rPr lang="fr-FR" dirty="0" smtClean="0"/>
            <a:t>FNAL</a:t>
          </a:r>
          <a:endParaRPr lang="fr-FR" dirty="0"/>
        </a:p>
      </dgm:t>
    </dgm:pt>
    <dgm:pt modelId="{C2EF5DB3-00C6-4631-9145-23428BE25FE1}" type="parTrans" cxnId="{624CB38B-4677-4875-A1A0-592E3D388B48}">
      <dgm:prSet/>
      <dgm:spPr/>
      <dgm:t>
        <a:bodyPr/>
        <a:lstStyle/>
        <a:p>
          <a:endParaRPr lang="fr-FR"/>
        </a:p>
      </dgm:t>
    </dgm:pt>
    <dgm:pt modelId="{7E34A9D4-337C-496B-B9AF-926312780D99}" type="sibTrans" cxnId="{624CB38B-4677-4875-A1A0-592E3D388B48}">
      <dgm:prSet/>
      <dgm:spPr/>
      <dgm:t>
        <a:bodyPr/>
        <a:lstStyle/>
        <a:p>
          <a:endParaRPr lang="fr-FR"/>
        </a:p>
      </dgm:t>
    </dgm:pt>
    <dgm:pt modelId="{6E0ED6B8-330C-47E6-B321-D879D732535C}">
      <dgm:prSet phldrT="[Texte]" custT="1"/>
      <dgm:spPr/>
      <dgm:t>
        <a:bodyPr/>
        <a:lstStyle/>
        <a:p>
          <a:r>
            <a:rPr lang="fr-FR" sz="1400" b="1" dirty="0" smtClean="0"/>
            <a:t>Logement</a:t>
          </a:r>
          <a:endParaRPr lang="fr-FR" sz="1400" b="1" dirty="0"/>
        </a:p>
      </dgm:t>
    </dgm:pt>
    <dgm:pt modelId="{0F2172B5-BE74-4C14-9D1A-8AF4DDD25FAD}" type="parTrans" cxnId="{3D4047AA-087C-4118-BFAB-42376973E233}">
      <dgm:prSet/>
      <dgm:spPr/>
      <dgm:t>
        <a:bodyPr/>
        <a:lstStyle/>
        <a:p>
          <a:endParaRPr lang="fr-FR"/>
        </a:p>
      </dgm:t>
    </dgm:pt>
    <dgm:pt modelId="{7D1BE7F8-5184-46FE-8F2E-290342027688}" type="sibTrans" cxnId="{3D4047AA-087C-4118-BFAB-42376973E233}">
      <dgm:prSet/>
      <dgm:spPr/>
      <dgm:t>
        <a:bodyPr/>
        <a:lstStyle/>
        <a:p>
          <a:endParaRPr lang="fr-FR"/>
        </a:p>
      </dgm:t>
    </dgm:pt>
    <dgm:pt modelId="{DABCED8D-E326-4B94-A6F1-C936AC20D59F}">
      <dgm:prSet phldrT="[Texte]" custT="1"/>
      <dgm:spPr/>
      <dgm:t>
        <a:bodyPr/>
        <a:lstStyle/>
        <a:p>
          <a:r>
            <a:rPr lang="fr-FR" sz="1400" b="1" dirty="0" smtClean="0">
              <a:solidFill>
                <a:srgbClr val="FF0000"/>
              </a:solidFill>
            </a:rPr>
            <a:t>Organisme collecteur : URSSAF</a:t>
          </a:r>
          <a:endParaRPr lang="fr-FR" sz="1400" b="1" dirty="0">
            <a:solidFill>
              <a:srgbClr val="FF0000"/>
            </a:solidFill>
          </a:endParaRPr>
        </a:p>
      </dgm:t>
    </dgm:pt>
    <dgm:pt modelId="{8ACFC256-AC4E-483B-BEB7-8AE4760CA474}" type="parTrans" cxnId="{BD484651-A0CF-4780-B628-9D84970E0097}">
      <dgm:prSet/>
      <dgm:spPr/>
      <dgm:t>
        <a:bodyPr/>
        <a:lstStyle/>
        <a:p>
          <a:endParaRPr lang="fr-FR"/>
        </a:p>
      </dgm:t>
    </dgm:pt>
    <dgm:pt modelId="{0DFAA478-D685-4174-BC4F-6D1217F73D04}" type="sibTrans" cxnId="{BD484651-A0CF-4780-B628-9D84970E0097}">
      <dgm:prSet/>
      <dgm:spPr/>
      <dgm:t>
        <a:bodyPr/>
        <a:lstStyle/>
        <a:p>
          <a:endParaRPr lang="fr-FR"/>
        </a:p>
      </dgm:t>
    </dgm:pt>
    <dgm:pt modelId="{6A2E979F-7F21-4469-A411-28B0BC30D6A9}">
      <dgm:prSet/>
      <dgm:spPr/>
      <dgm:t>
        <a:bodyPr/>
        <a:lstStyle/>
        <a:p>
          <a:r>
            <a:rPr lang="fr-FR" dirty="0" err="1" smtClean="0"/>
            <a:t>Agirc</a:t>
          </a:r>
          <a:r>
            <a:rPr lang="fr-FR" dirty="0" smtClean="0"/>
            <a:t>-</a:t>
          </a:r>
          <a:r>
            <a:rPr lang="fr-FR" dirty="0" err="1" smtClean="0"/>
            <a:t>Arrco</a:t>
          </a:r>
          <a:endParaRPr lang="fr-FR" dirty="0"/>
        </a:p>
      </dgm:t>
    </dgm:pt>
    <dgm:pt modelId="{E9A0B907-50DD-4883-8687-C37E176B98BB}" type="parTrans" cxnId="{E7F7A3E3-AE01-4C00-A4D5-E641483695D2}">
      <dgm:prSet/>
      <dgm:spPr/>
      <dgm:t>
        <a:bodyPr/>
        <a:lstStyle/>
        <a:p>
          <a:endParaRPr lang="fr-FR"/>
        </a:p>
      </dgm:t>
    </dgm:pt>
    <dgm:pt modelId="{60E695FC-4464-46E8-B89C-DBB38530FEC0}" type="sibTrans" cxnId="{E7F7A3E3-AE01-4C00-A4D5-E641483695D2}">
      <dgm:prSet/>
      <dgm:spPr/>
      <dgm:t>
        <a:bodyPr/>
        <a:lstStyle/>
        <a:p>
          <a:endParaRPr lang="fr-FR"/>
        </a:p>
      </dgm:t>
    </dgm:pt>
    <dgm:pt modelId="{695E5FED-6E19-44D9-9D84-6F56A20D20BA}">
      <dgm:prSet custT="1"/>
      <dgm:spPr/>
      <dgm:t>
        <a:bodyPr/>
        <a:lstStyle/>
        <a:p>
          <a:r>
            <a:rPr lang="fr-FR" sz="1400" b="1" dirty="0" smtClean="0"/>
            <a:t>Régime de retraite complémentaire</a:t>
          </a:r>
          <a:endParaRPr lang="fr-FR" sz="1400" b="1" dirty="0"/>
        </a:p>
      </dgm:t>
    </dgm:pt>
    <dgm:pt modelId="{903349F3-014F-422F-9AC6-EC7BC08B0CE5}" type="parTrans" cxnId="{24FC72FF-5874-4417-9E15-B604CCF5782D}">
      <dgm:prSet/>
      <dgm:spPr/>
      <dgm:t>
        <a:bodyPr/>
        <a:lstStyle/>
        <a:p>
          <a:endParaRPr lang="fr-FR"/>
        </a:p>
      </dgm:t>
    </dgm:pt>
    <dgm:pt modelId="{5B112F41-14BD-4F39-90BD-B851F70EB8C6}" type="sibTrans" cxnId="{24FC72FF-5874-4417-9E15-B604CCF5782D}">
      <dgm:prSet/>
      <dgm:spPr/>
      <dgm:t>
        <a:bodyPr/>
        <a:lstStyle/>
        <a:p>
          <a:endParaRPr lang="fr-FR"/>
        </a:p>
      </dgm:t>
    </dgm:pt>
    <dgm:pt modelId="{4EBF708B-59C8-4271-90A7-9751E66771FB}">
      <dgm:prSet/>
      <dgm:spPr/>
      <dgm:t>
        <a:bodyPr/>
        <a:lstStyle/>
        <a:p>
          <a:r>
            <a:rPr lang="fr-FR" dirty="0" err="1" smtClean="0"/>
            <a:t>Opco</a:t>
          </a:r>
          <a:endParaRPr lang="fr-FR" dirty="0"/>
        </a:p>
      </dgm:t>
    </dgm:pt>
    <dgm:pt modelId="{6B91C025-EB1E-480B-8B91-B7CFF978D87C}" type="parTrans" cxnId="{4A95A9E8-5B6A-4A41-B907-A7B5BED22273}">
      <dgm:prSet/>
      <dgm:spPr/>
      <dgm:t>
        <a:bodyPr/>
        <a:lstStyle/>
        <a:p>
          <a:endParaRPr lang="fr-FR"/>
        </a:p>
      </dgm:t>
    </dgm:pt>
    <dgm:pt modelId="{2FC8C779-1479-4E46-AA7D-3D159993246B}" type="sibTrans" cxnId="{4A95A9E8-5B6A-4A41-B907-A7B5BED22273}">
      <dgm:prSet/>
      <dgm:spPr/>
      <dgm:t>
        <a:bodyPr/>
        <a:lstStyle/>
        <a:p>
          <a:endParaRPr lang="fr-FR"/>
        </a:p>
      </dgm:t>
    </dgm:pt>
    <dgm:pt modelId="{F8FF551B-9028-4E32-83AE-8A17231CB411}">
      <dgm:prSet custT="1"/>
      <dgm:spPr/>
      <dgm:t>
        <a:bodyPr/>
        <a:lstStyle/>
        <a:p>
          <a:r>
            <a:rPr lang="fr-FR" sz="1400" b="1" dirty="0" smtClean="0"/>
            <a:t>Contribution Formation Professionnelle</a:t>
          </a:r>
          <a:endParaRPr lang="fr-FR" sz="1400" b="1" dirty="0"/>
        </a:p>
      </dgm:t>
    </dgm:pt>
    <dgm:pt modelId="{E8FEF277-91B3-483D-A8F8-0E0208CBE386}" type="parTrans" cxnId="{197DFF07-B088-4EF6-899D-E003AABAE4E7}">
      <dgm:prSet/>
      <dgm:spPr/>
      <dgm:t>
        <a:bodyPr/>
        <a:lstStyle/>
        <a:p>
          <a:endParaRPr lang="fr-FR"/>
        </a:p>
      </dgm:t>
    </dgm:pt>
    <dgm:pt modelId="{2276CBA0-0AEF-4630-889D-89464FABC328}" type="sibTrans" cxnId="{197DFF07-B088-4EF6-899D-E003AABAE4E7}">
      <dgm:prSet/>
      <dgm:spPr/>
      <dgm:t>
        <a:bodyPr/>
        <a:lstStyle/>
        <a:p>
          <a:endParaRPr lang="fr-FR"/>
        </a:p>
      </dgm:t>
    </dgm:pt>
    <dgm:pt modelId="{FEBB9C00-6AFE-4158-95F2-A6FB6816F351}">
      <dgm:prSet/>
      <dgm:spPr/>
      <dgm:t>
        <a:bodyPr/>
        <a:lstStyle/>
        <a:p>
          <a:r>
            <a:rPr lang="fr-FR" dirty="0" smtClean="0"/>
            <a:t>Mutuelle-Santé/Prévoyance</a:t>
          </a:r>
          <a:endParaRPr lang="fr-FR" dirty="0"/>
        </a:p>
      </dgm:t>
    </dgm:pt>
    <dgm:pt modelId="{CBF5B955-5520-4190-A027-5C33C3FB5480}" type="parTrans" cxnId="{3D8574AC-5C05-4F68-989A-805E6AA06A8F}">
      <dgm:prSet/>
      <dgm:spPr/>
      <dgm:t>
        <a:bodyPr/>
        <a:lstStyle/>
        <a:p>
          <a:endParaRPr lang="fr-FR"/>
        </a:p>
      </dgm:t>
    </dgm:pt>
    <dgm:pt modelId="{AD98A54F-9585-4B28-9341-A684AE25A817}" type="sibTrans" cxnId="{3D8574AC-5C05-4F68-989A-805E6AA06A8F}">
      <dgm:prSet/>
      <dgm:spPr/>
      <dgm:t>
        <a:bodyPr/>
        <a:lstStyle/>
        <a:p>
          <a:endParaRPr lang="fr-FR"/>
        </a:p>
      </dgm:t>
    </dgm:pt>
    <dgm:pt modelId="{83811937-BEDA-419F-B871-17A4FE76FBC4}">
      <dgm:prSet custT="1"/>
      <dgm:spPr/>
      <dgm:t>
        <a:bodyPr/>
        <a:lstStyle/>
        <a:p>
          <a:r>
            <a:rPr lang="fr-FR" sz="1400" b="1" dirty="0" smtClean="0"/>
            <a:t>Participation obligatoire  50 %minimum de la cotisation</a:t>
          </a:r>
          <a:endParaRPr lang="fr-FR" sz="1400" b="1" dirty="0"/>
        </a:p>
      </dgm:t>
    </dgm:pt>
    <dgm:pt modelId="{42593356-9C9E-4200-99E2-C6EA22BB6202}" type="parTrans" cxnId="{42238BDA-F832-4880-8FF2-C75CD1124B3A}">
      <dgm:prSet/>
      <dgm:spPr/>
      <dgm:t>
        <a:bodyPr/>
        <a:lstStyle/>
        <a:p>
          <a:endParaRPr lang="fr-FR"/>
        </a:p>
      </dgm:t>
    </dgm:pt>
    <dgm:pt modelId="{B9628CA0-FDA0-47F1-B664-08BEE30F1F97}" type="sibTrans" cxnId="{42238BDA-F832-4880-8FF2-C75CD1124B3A}">
      <dgm:prSet/>
      <dgm:spPr/>
      <dgm:t>
        <a:bodyPr/>
        <a:lstStyle/>
        <a:p>
          <a:endParaRPr lang="fr-FR"/>
        </a:p>
      </dgm:t>
    </dgm:pt>
    <dgm:pt modelId="{373BB557-D15C-4283-91F3-247645576CC0}">
      <dgm:prSet phldrT="[Texte]" custT="1"/>
      <dgm:spPr/>
      <dgm:t>
        <a:bodyPr/>
        <a:lstStyle/>
        <a:p>
          <a:r>
            <a:rPr lang="fr-FR" sz="1400" b="1" dirty="0" smtClean="0"/>
            <a:t>Maladie - Vieillesse</a:t>
          </a:r>
          <a:endParaRPr lang="fr-FR" sz="1400" b="1" dirty="0"/>
        </a:p>
      </dgm:t>
    </dgm:pt>
    <dgm:pt modelId="{29C327AF-4B45-400D-950F-9D045098A40F}" type="parTrans" cxnId="{DCF3417F-52C0-4FF2-86F2-62A0F2B30D5F}">
      <dgm:prSet/>
      <dgm:spPr/>
      <dgm:t>
        <a:bodyPr/>
        <a:lstStyle/>
        <a:p>
          <a:endParaRPr lang="fr-FR"/>
        </a:p>
      </dgm:t>
    </dgm:pt>
    <dgm:pt modelId="{60CBF3A0-7450-493B-AD48-B09B642B8D0C}" type="sibTrans" cxnId="{DCF3417F-52C0-4FF2-86F2-62A0F2B30D5F}">
      <dgm:prSet/>
      <dgm:spPr/>
      <dgm:t>
        <a:bodyPr/>
        <a:lstStyle/>
        <a:p>
          <a:endParaRPr lang="fr-FR"/>
        </a:p>
      </dgm:t>
    </dgm:pt>
    <dgm:pt modelId="{284148E3-B591-475C-BB4A-772EEB3DA0DA}">
      <dgm:prSet custT="1"/>
      <dgm:spPr/>
      <dgm:t>
        <a:bodyPr/>
        <a:lstStyle/>
        <a:p>
          <a:r>
            <a:rPr lang="fr-FR" sz="1400" b="1" dirty="0" smtClean="0">
              <a:solidFill>
                <a:srgbClr val="FF0000"/>
              </a:solidFill>
            </a:rPr>
            <a:t>Organisme collecteur  : selon CCN et département implantation</a:t>
          </a:r>
          <a:endParaRPr lang="fr-FR" sz="1400" b="1" dirty="0">
            <a:solidFill>
              <a:srgbClr val="FF0000"/>
            </a:solidFill>
          </a:endParaRPr>
        </a:p>
      </dgm:t>
    </dgm:pt>
    <dgm:pt modelId="{78B68648-105C-4A33-AA9A-51E07435CD65}" type="parTrans" cxnId="{EC8E9D2D-F56C-4A45-8C55-C1BB6652A025}">
      <dgm:prSet/>
      <dgm:spPr/>
    </dgm:pt>
    <dgm:pt modelId="{C52B4691-AD50-4BD9-B089-8289A9C95A06}" type="sibTrans" cxnId="{EC8E9D2D-F56C-4A45-8C55-C1BB6652A025}">
      <dgm:prSet/>
      <dgm:spPr/>
    </dgm:pt>
    <dgm:pt modelId="{E14AF7D9-28EE-4050-BDC9-FCDF5462C02E}">
      <dgm:prSet custT="1"/>
      <dgm:spPr/>
      <dgm:t>
        <a:bodyPr/>
        <a:lstStyle/>
        <a:p>
          <a:r>
            <a:rPr lang="fr-FR" sz="1400" b="1" dirty="0" smtClean="0">
              <a:solidFill>
                <a:srgbClr val="FF0000"/>
              </a:solidFill>
            </a:rPr>
            <a:t>Organisme collecteur : </a:t>
          </a:r>
          <a:r>
            <a:rPr lang="fr-FR" sz="1400" b="1" dirty="0" smtClean="0">
              <a:solidFill>
                <a:srgbClr val="FF0000"/>
              </a:solidFill>
            </a:rPr>
            <a:t>AFDAS </a:t>
          </a:r>
          <a:r>
            <a:rPr lang="fr-FR" sz="1400" b="1" dirty="0" smtClean="0">
              <a:solidFill>
                <a:srgbClr val="FF0000"/>
              </a:solidFill>
            </a:rPr>
            <a:t>pour les associations</a:t>
          </a:r>
          <a:endParaRPr lang="fr-FR" sz="1400" b="1" dirty="0">
            <a:solidFill>
              <a:srgbClr val="FF0000"/>
            </a:solidFill>
          </a:endParaRPr>
        </a:p>
      </dgm:t>
    </dgm:pt>
    <dgm:pt modelId="{8EC315CD-E07B-4F22-A4B3-6B6B78551C88}" type="parTrans" cxnId="{6BDD88DD-B76B-4164-80CF-E3B45F1EC5A3}">
      <dgm:prSet/>
      <dgm:spPr/>
    </dgm:pt>
    <dgm:pt modelId="{9CF8658C-36D4-4280-8B0A-AD130F5794A1}" type="sibTrans" cxnId="{6BDD88DD-B76B-4164-80CF-E3B45F1EC5A3}">
      <dgm:prSet/>
      <dgm:spPr/>
    </dgm:pt>
    <dgm:pt modelId="{4949DB06-E1D9-40F5-80B2-65935F6FC0F7}">
      <dgm:prSet custT="1"/>
      <dgm:spPr/>
      <dgm:t>
        <a:bodyPr/>
        <a:lstStyle/>
        <a:p>
          <a:r>
            <a:rPr lang="fr-FR" sz="1400" b="1" dirty="0" smtClean="0">
              <a:solidFill>
                <a:srgbClr val="FF0000"/>
              </a:solidFill>
            </a:rPr>
            <a:t>Organisme collecteur : Voir organismes conseillés par CCN</a:t>
          </a:r>
          <a:endParaRPr lang="fr-FR" sz="1400" b="1" dirty="0">
            <a:solidFill>
              <a:srgbClr val="FF0000"/>
            </a:solidFill>
          </a:endParaRPr>
        </a:p>
      </dgm:t>
    </dgm:pt>
    <dgm:pt modelId="{36E75029-87B8-4906-950C-F82B85D05460}" type="parTrans" cxnId="{EE49519C-AA51-41A4-A818-5E4255460FC8}">
      <dgm:prSet/>
      <dgm:spPr/>
    </dgm:pt>
    <dgm:pt modelId="{C7116CC8-FF97-4D4E-8FD5-C1BC0A027E70}" type="sibTrans" cxnId="{EE49519C-AA51-41A4-A818-5E4255460FC8}">
      <dgm:prSet/>
      <dgm:spPr/>
    </dgm:pt>
    <dgm:pt modelId="{05623A31-73D7-410F-AEFE-F0AAF5F1EBFC}">
      <dgm:prSet phldrT="[Texte]" custT="1"/>
      <dgm:spPr/>
      <dgm:t>
        <a:bodyPr/>
        <a:lstStyle/>
        <a:p>
          <a:r>
            <a:rPr lang="fr-FR" sz="1400" b="1" dirty="0" smtClean="0"/>
            <a:t>Garantie Paiement Salaire (AGS)</a:t>
          </a:r>
          <a:endParaRPr lang="fr-FR" sz="1400" b="1" dirty="0"/>
        </a:p>
      </dgm:t>
    </dgm:pt>
    <dgm:pt modelId="{120B09B8-4966-44CB-AFF8-A065DD2D0AA1}" type="parTrans" cxnId="{79D886EA-26CF-4D3B-B9E1-31C21834F499}">
      <dgm:prSet/>
      <dgm:spPr/>
    </dgm:pt>
    <dgm:pt modelId="{D2DAD2A8-00B7-4310-AB9D-31401B57534E}" type="sibTrans" cxnId="{79D886EA-26CF-4D3B-B9E1-31C21834F499}">
      <dgm:prSet/>
      <dgm:spPr/>
    </dgm:pt>
    <dgm:pt modelId="{8AE3AF05-4F73-4DEC-ACFF-A433552FFA8E}" type="pres">
      <dgm:prSet presAssocID="{72D09AA8-6AF9-4EEE-AE41-B2F2E76BBD99}" presName="Name0" presStyleCnt="0">
        <dgm:presLayoutVars>
          <dgm:dir/>
          <dgm:animLvl val="lvl"/>
          <dgm:resizeHandles val="exact"/>
        </dgm:presLayoutVars>
      </dgm:prSet>
      <dgm:spPr/>
      <dgm:t>
        <a:bodyPr/>
        <a:lstStyle/>
        <a:p>
          <a:endParaRPr lang="fr-FR"/>
        </a:p>
      </dgm:t>
    </dgm:pt>
    <dgm:pt modelId="{E5783D9D-20EB-454C-A016-0AF97D1A3D45}" type="pres">
      <dgm:prSet presAssocID="{E7BF4609-F92A-4830-9D5B-1F88E173965C}" presName="linNode" presStyleCnt="0"/>
      <dgm:spPr/>
    </dgm:pt>
    <dgm:pt modelId="{F0237F10-160F-463F-8C0C-7FD3756E372D}" type="pres">
      <dgm:prSet presAssocID="{E7BF4609-F92A-4830-9D5B-1F88E173965C}" presName="parentText" presStyleLbl="node1" presStyleIdx="0" presStyleCnt="6">
        <dgm:presLayoutVars>
          <dgm:chMax val="1"/>
          <dgm:bulletEnabled val="1"/>
        </dgm:presLayoutVars>
      </dgm:prSet>
      <dgm:spPr/>
      <dgm:t>
        <a:bodyPr/>
        <a:lstStyle/>
        <a:p>
          <a:endParaRPr lang="fr-FR"/>
        </a:p>
      </dgm:t>
    </dgm:pt>
    <dgm:pt modelId="{BECBD91D-29D1-4874-BBF5-6F0FB1D17399}" type="pres">
      <dgm:prSet presAssocID="{E7BF4609-F92A-4830-9D5B-1F88E173965C}" presName="descendantText" presStyleLbl="alignAccFollowNode1" presStyleIdx="0" presStyleCnt="6">
        <dgm:presLayoutVars>
          <dgm:bulletEnabled val="1"/>
        </dgm:presLayoutVars>
      </dgm:prSet>
      <dgm:spPr/>
      <dgm:t>
        <a:bodyPr/>
        <a:lstStyle/>
        <a:p>
          <a:endParaRPr lang="fr-FR"/>
        </a:p>
      </dgm:t>
    </dgm:pt>
    <dgm:pt modelId="{DF72AAAD-A372-4A4B-8ED1-F742C1902644}" type="pres">
      <dgm:prSet presAssocID="{75A020E1-DACE-4A65-B7E8-5FF80DB35004}" presName="sp" presStyleCnt="0"/>
      <dgm:spPr/>
    </dgm:pt>
    <dgm:pt modelId="{C1D96E43-F63E-4F28-A007-681703649DDE}" type="pres">
      <dgm:prSet presAssocID="{25C1BCD9-2BDB-4C0A-B1FA-393900E35367}" presName="linNode" presStyleCnt="0"/>
      <dgm:spPr/>
    </dgm:pt>
    <dgm:pt modelId="{844DF6B2-9D37-45E7-B2DD-D67D92FC4FFD}" type="pres">
      <dgm:prSet presAssocID="{25C1BCD9-2BDB-4C0A-B1FA-393900E35367}" presName="parentText" presStyleLbl="node1" presStyleIdx="1" presStyleCnt="6">
        <dgm:presLayoutVars>
          <dgm:chMax val="1"/>
          <dgm:bulletEnabled val="1"/>
        </dgm:presLayoutVars>
      </dgm:prSet>
      <dgm:spPr/>
      <dgm:t>
        <a:bodyPr/>
        <a:lstStyle/>
        <a:p>
          <a:endParaRPr lang="fr-FR"/>
        </a:p>
      </dgm:t>
    </dgm:pt>
    <dgm:pt modelId="{9E1BEE12-8568-4C9B-9ECC-05E4B0061266}" type="pres">
      <dgm:prSet presAssocID="{25C1BCD9-2BDB-4C0A-B1FA-393900E35367}" presName="descendantText" presStyleLbl="alignAccFollowNode1" presStyleIdx="1" presStyleCnt="6">
        <dgm:presLayoutVars>
          <dgm:bulletEnabled val="1"/>
        </dgm:presLayoutVars>
      </dgm:prSet>
      <dgm:spPr/>
      <dgm:t>
        <a:bodyPr/>
        <a:lstStyle/>
        <a:p>
          <a:endParaRPr lang="fr-FR"/>
        </a:p>
      </dgm:t>
    </dgm:pt>
    <dgm:pt modelId="{F530224B-034B-4109-890E-C09E3B653F28}" type="pres">
      <dgm:prSet presAssocID="{8FE85F35-D18B-4576-AE08-5B50CD213564}" presName="sp" presStyleCnt="0"/>
      <dgm:spPr/>
    </dgm:pt>
    <dgm:pt modelId="{98773651-0AF7-4A5B-AC48-E8FFE0C66C92}" type="pres">
      <dgm:prSet presAssocID="{BA94B29C-0A3C-4AAD-8FF2-7A1F0B77CD60}" presName="linNode" presStyleCnt="0"/>
      <dgm:spPr/>
    </dgm:pt>
    <dgm:pt modelId="{15A2001E-72B5-48BD-8652-065C584D44A6}" type="pres">
      <dgm:prSet presAssocID="{BA94B29C-0A3C-4AAD-8FF2-7A1F0B77CD60}" presName="parentText" presStyleLbl="node1" presStyleIdx="2" presStyleCnt="6">
        <dgm:presLayoutVars>
          <dgm:chMax val="1"/>
          <dgm:bulletEnabled val="1"/>
        </dgm:presLayoutVars>
      </dgm:prSet>
      <dgm:spPr/>
      <dgm:t>
        <a:bodyPr/>
        <a:lstStyle/>
        <a:p>
          <a:endParaRPr lang="fr-FR"/>
        </a:p>
      </dgm:t>
    </dgm:pt>
    <dgm:pt modelId="{EBB672EC-1D17-4276-8812-2A7ED3B17A1E}" type="pres">
      <dgm:prSet presAssocID="{BA94B29C-0A3C-4AAD-8FF2-7A1F0B77CD60}" presName="descendantText" presStyleLbl="alignAccFollowNode1" presStyleIdx="2" presStyleCnt="6">
        <dgm:presLayoutVars>
          <dgm:bulletEnabled val="1"/>
        </dgm:presLayoutVars>
      </dgm:prSet>
      <dgm:spPr/>
      <dgm:t>
        <a:bodyPr/>
        <a:lstStyle/>
        <a:p>
          <a:endParaRPr lang="fr-FR"/>
        </a:p>
      </dgm:t>
    </dgm:pt>
    <dgm:pt modelId="{8895E4F8-F7DB-403F-8D89-CD9243AD0C77}" type="pres">
      <dgm:prSet presAssocID="{7E34A9D4-337C-496B-B9AF-926312780D99}" presName="sp" presStyleCnt="0"/>
      <dgm:spPr/>
    </dgm:pt>
    <dgm:pt modelId="{1ADA3063-0224-4A3C-83BA-02FBB69A07CA}" type="pres">
      <dgm:prSet presAssocID="{6A2E979F-7F21-4469-A411-28B0BC30D6A9}" presName="linNode" presStyleCnt="0"/>
      <dgm:spPr/>
    </dgm:pt>
    <dgm:pt modelId="{4B5CEFAB-43F7-42DD-8E2B-F7AF32A62573}" type="pres">
      <dgm:prSet presAssocID="{6A2E979F-7F21-4469-A411-28B0BC30D6A9}" presName="parentText" presStyleLbl="node1" presStyleIdx="3" presStyleCnt="6">
        <dgm:presLayoutVars>
          <dgm:chMax val="1"/>
          <dgm:bulletEnabled val="1"/>
        </dgm:presLayoutVars>
      </dgm:prSet>
      <dgm:spPr/>
      <dgm:t>
        <a:bodyPr/>
        <a:lstStyle/>
        <a:p>
          <a:endParaRPr lang="fr-FR"/>
        </a:p>
      </dgm:t>
    </dgm:pt>
    <dgm:pt modelId="{8D2CCC5B-06D3-453B-89AE-903CDE2811BA}" type="pres">
      <dgm:prSet presAssocID="{6A2E979F-7F21-4469-A411-28B0BC30D6A9}" presName="descendantText" presStyleLbl="alignAccFollowNode1" presStyleIdx="3" presStyleCnt="6">
        <dgm:presLayoutVars>
          <dgm:bulletEnabled val="1"/>
        </dgm:presLayoutVars>
      </dgm:prSet>
      <dgm:spPr/>
      <dgm:t>
        <a:bodyPr/>
        <a:lstStyle/>
        <a:p>
          <a:endParaRPr lang="fr-FR"/>
        </a:p>
      </dgm:t>
    </dgm:pt>
    <dgm:pt modelId="{58D9C543-8BC3-4E46-B49A-749BF0237323}" type="pres">
      <dgm:prSet presAssocID="{60E695FC-4464-46E8-B89C-DBB38530FEC0}" presName="sp" presStyleCnt="0"/>
      <dgm:spPr/>
    </dgm:pt>
    <dgm:pt modelId="{43360AD2-1817-428B-8062-4864C63DD42F}" type="pres">
      <dgm:prSet presAssocID="{4EBF708B-59C8-4271-90A7-9751E66771FB}" presName="linNode" presStyleCnt="0"/>
      <dgm:spPr/>
    </dgm:pt>
    <dgm:pt modelId="{77D7ED0A-2F8F-4F5E-84BD-F8B528C65106}" type="pres">
      <dgm:prSet presAssocID="{4EBF708B-59C8-4271-90A7-9751E66771FB}" presName="parentText" presStyleLbl="node1" presStyleIdx="4" presStyleCnt="6" custLinFactNeighborX="349" custLinFactNeighborY="5364">
        <dgm:presLayoutVars>
          <dgm:chMax val="1"/>
          <dgm:bulletEnabled val="1"/>
        </dgm:presLayoutVars>
      </dgm:prSet>
      <dgm:spPr/>
      <dgm:t>
        <a:bodyPr/>
        <a:lstStyle/>
        <a:p>
          <a:endParaRPr lang="fr-FR"/>
        </a:p>
      </dgm:t>
    </dgm:pt>
    <dgm:pt modelId="{BAB883AE-B5F1-4898-88C8-D9D5C27D22DF}" type="pres">
      <dgm:prSet presAssocID="{4EBF708B-59C8-4271-90A7-9751E66771FB}" presName="descendantText" presStyleLbl="alignAccFollowNode1" presStyleIdx="4" presStyleCnt="6">
        <dgm:presLayoutVars>
          <dgm:bulletEnabled val="1"/>
        </dgm:presLayoutVars>
      </dgm:prSet>
      <dgm:spPr/>
      <dgm:t>
        <a:bodyPr/>
        <a:lstStyle/>
        <a:p>
          <a:endParaRPr lang="fr-FR"/>
        </a:p>
      </dgm:t>
    </dgm:pt>
    <dgm:pt modelId="{B83E2002-F1A0-43F6-8013-ECCC82AB6CEB}" type="pres">
      <dgm:prSet presAssocID="{2FC8C779-1479-4E46-AA7D-3D159993246B}" presName="sp" presStyleCnt="0"/>
      <dgm:spPr/>
    </dgm:pt>
    <dgm:pt modelId="{7C8117E2-4184-4661-9946-D7BB12673FE5}" type="pres">
      <dgm:prSet presAssocID="{FEBB9C00-6AFE-4158-95F2-A6FB6816F351}" presName="linNode" presStyleCnt="0"/>
      <dgm:spPr/>
    </dgm:pt>
    <dgm:pt modelId="{E75B8572-0918-4A51-8999-BC9D6D8120F1}" type="pres">
      <dgm:prSet presAssocID="{FEBB9C00-6AFE-4158-95F2-A6FB6816F351}" presName="parentText" presStyleLbl="node1" presStyleIdx="5" presStyleCnt="6">
        <dgm:presLayoutVars>
          <dgm:chMax val="1"/>
          <dgm:bulletEnabled val="1"/>
        </dgm:presLayoutVars>
      </dgm:prSet>
      <dgm:spPr/>
      <dgm:t>
        <a:bodyPr/>
        <a:lstStyle/>
        <a:p>
          <a:endParaRPr lang="fr-FR"/>
        </a:p>
      </dgm:t>
    </dgm:pt>
    <dgm:pt modelId="{438CFB2C-0905-4D14-B720-4AC6CC31F2A7}" type="pres">
      <dgm:prSet presAssocID="{FEBB9C00-6AFE-4158-95F2-A6FB6816F351}" presName="descendantText" presStyleLbl="alignAccFollowNode1" presStyleIdx="5" presStyleCnt="6">
        <dgm:presLayoutVars>
          <dgm:bulletEnabled val="1"/>
        </dgm:presLayoutVars>
      </dgm:prSet>
      <dgm:spPr/>
      <dgm:t>
        <a:bodyPr/>
        <a:lstStyle/>
        <a:p>
          <a:endParaRPr lang="fr-FR"/>
        </a:p>
      </dgm:t>
    </dgm:pt>
  </dgm:ptLst>
  <dgm:cxnLst>
    <dgm:cxn modelId="{DC36ECF2-DFAA-407C-9387-9BE275CA34D9}" srcId="{72D09AA8-6AF9-4EEE-AE41-B2F2E76BBD99}" destId="{25C1BCD9-2BDB-4C0A-B1FA-393900E35367}" srcOrd="1" destOrd="0" parTransId="{39B86391-E521-4C32-9D18-AECE84B23204}" sibTransId="{8FE85F35-D18B-4576-AE08-5B50CD213564}"/>
    <dgm:cxn modelId="{A6E6D3BE-5A4F-40D6-AA00-1157C56CE85C}" type="presOf" srcId="{E14AF7D9-28EE-4050-BDC9-FCDF5462C02E}" destId="{BAB883AE-B5F1-4898-88C8-D9D5C27D22DF}" srcOrd="0" destOrd="1" presId="urn:microsoft.com/office/officeart/2005/8/layout/vList5"/>
    <dgm:cxn modelId="{76C77113-C684-4007-B2C4-7155B48D7846}" type="presOf" srcId="{83811937-BEDA-419F-B871-17A4FE76FBC4}" destId="{438CFB2C-0905-4D14-B720-4AC6CC31F2A7}" srcOrd="0" destOrd="0" presId="urn:microsoft.com/office/officeart/2005/8/layout/vList5"/>
    <dgm:cxn modelId="{3FD9B2F8-8173-4E1C-9407-437512211BBA}" type="presOf" srcId="{6E0ED6B8-330C-47E6-B321-D879D732535C}" destId="{EBB672EC-1D17-4276-8812-2A7ED3B17A1E}" srcOrd="0" destOrd="0" presId="urn:microsoft.com/office/officeart/2005/8/layout/vList5"/>
    <dgm:cxn modelId="{BD484651-A0CF-4780-B628-9D84970E0097}" srcId="{BA94B29C-0A3C-4AAD-8FF2-7A1F0B77CD60}" destId="{DABCED8D-E326-4B94-A6F1-C936AC20D59F}" srcOrd="1" destOrd="0" parTransId="{8ACFC256-AC4E-483B-BEB7-8AE4760CA474}" sibTransId="{0DFAA478-D685-4174-BC4F-6D1217F73D04}"/>
    <dgm:cxn modelId="{624CB38B-4677-4875-A1A0-592E3D388B48}" srcId="{72D09AA8-6AF9-4EEE-AE41-B2F2E76BBD99}" destId="{BA94B29C-0A3C-4AAD-8FF2-7A1F0B77CD60}" srcOrd="2" destOrd="0" parTransId="{C2EF5DB3-00C6-4631-9145-23428BE25FE1}" sibTransId="{7E34A9D4-337C-496B-B9AF-926312780D99}"/>
    <dgm:cxn modelId="{4A95A9E8-5B6A-4A41-B907-A7B5BED22273}" srcId="{72D09AA8-6AF9-4EEE-AE41-B2F2E76BBD99}" destId="{4EBF708B-59C8-4271-90A7-9751E66771FB}" srcOrd="4" destOrd="0" parTransId="{6B91C025-EB1E-480B-8B91-B7CFF978D87C}" sibTransId="{2FC8C779-1479-4E46-AA7D-3D159993246B}"/>
    <dgm:cxn modelId="{05E4BA24-D6C6-4492-906C-90EA2E6CE742}" srcId="{25C1BCD9-2BDB-4C0A-B1FA-393900E35367}" destId="{91DDA459-D05B-4631-9009-E355E34E101C}" srcOrd="0" destOrd="0" parTransId="{697AC89A-2B59-47A7-910E-72D451D1F38D}" sibTransId="{6736ED4A-A8E8-42AC-9FBB-73FEC877B41C}"/>
    <dgm:cxn modelId="{CC118E07-0418-4052-A99D-011F9181512E}" type="presOf" srcId="{DABCED8D-E326-4B94-A6F1-C936AC20D59F}" destId="{EBB672EC-1D17-4276-8812-2A7ED3B17A1E}" srcOrd="0" destOrd="1" presId="urn:microsoft.com/office/officeart/2005/8/layout/vList5"/>
    <dgm:cxn modelId="{6F805125-A4D7-4947-9EFD-D419B8F56594}" type="presOf" srcId="{619056F5-2D9F-4CC4-BDB3-2A0B5A801472}" destId="{BECBD91D-29D1-4874-BBF5-6F0FB1D17399}" srcOrd="0" destOrd="2" presId="urn:microsoft.com/office/officeart/2005/8/layout/vList5"/>
    <dgm:cxn modelId="{9A738BEA-884D-458A-A99B-B0406CC87727}" type="presOf" srcId="{695E5FED-6E19-44D9-9D84-6F56A20D20BA}" destId="{8D2CCC5B-06D3-453B-89AE-903CDE2811BA}" srcOrd="0" destOrd="0" presId="urn:microsoft.com/office/officeart/2005/8/layout/vList5"/>
    <dgm:cxn modelId="{6EF42B26-2398-4BAA-8EAC-21BE7D39A7BE}" type="presOf" srcId="{FEBB9C00-6AFE-4158-95F2-A6FB6816F351}" destId="{E75B8572-0918-4A51-8999-BC9D6D8120F1}" srcOrd="0" destOrd="0" presId="urn:microsoft.com/office/officeart/2005/8/layout/vList5"/>
    <dgm:cxn modelId="{6BDD88DD-B76B-4164-80CF-E3B45F1EC5A3}" srcId="{4EBF708B-59C8-4271-90A7-9751E66771FB}" destId="{E14AF7D9-28EE-4050-BDC9-FCDF5462C02E}" srcOrd="1" destOrd="0" parTransId="{8EC315CD-E07B-4F22-A4B3-6B6B78551C88}" sibTransId="{9CF8658C-36D4-4280-8B0A-AD130F5794A1}"/>
    <dgm:cxn modelId="{A787EB5C-CB64-44D8-969B-CB75D38AABE5}" type="presOf" srcId="{6A2E979F-7F21-4469-A411-28B0BC30D6A9}" destId="{4B5CEFAB-43F7-42DD-8E2B-F7AF32A62573}" srcOrd="0" destOrd="0" presId="urn:microsoft.com/office/officeart/2005/8/layout/vList5"/>
    <dgm:cxn modelId="{245AAF1E-5649-438C-B62D-1D3FFAE21560}" type="presOf" srcId="{E7BF4609-F92A-4830-9D5B-1F88E173965C}" destId="{F0237F10-160F-463F-8C0C-7FD3756E372D}" srcOrd="0" destOrd="0" presId="urn:microsoft.com/office/officeart/2005/8/layout/vList5"/>
    <dgm:cxn modelId="{42238BDA-F832-4880-8FF2-C75CD1124B3A}" srcId="{FEBB9C00-6AFE-4158-95F2-A6FB6816F351}" destId="{83811937-BEDA-419F-B871-17A4FE76FBC4}" srcOrd="0" destOrd="0" parTransId="{42593356-9C9E-4200-99E2-C6EA22BB6202}" sibTransId="{B9628CA0-FDA0-47F1-B664-08BEE30F1F97}"/>
    <dgm:cxn modelId="{75CAC8DF-A2D7-4935-9AFF-0232AF4ADA75}" srcId="{E7BF4609-F92A-4830-9D5B-1F88E173965C}" destId="{190445E8-5100-4A23-93B5-8F0298EAA615}" srcOrd="0" destOrd="0" parTransId="{7472E185-D565-46F9-AEA0-BE63DE522893}" sibTransId="{D6812590-C805-455F-99BA-41F5FF420789}"/>
    <dgm:cxn modelId="{EC8E9D2D-F56C-4A45-8C55-C1BB6652A025}" srcId="{6A2E979F-7F21-4469-A411-28B0BC30D6A9}" destId="{284148E3-B591-475C-BB4A-772EEB3DA0DA}" srcOrd="1" destOrd="0" parTransId="{78B68648-105C-4A33-AA9A-51E07435CD65}" sibTransId="{C52B4691-AD50-4BD9-B089-8289A9C95A06}"/>
    <dgm:cxn modelId="{24FC72FF-5874-4417-9E15-B604CCF5782D}" srcId="{6A2E979F-7F21-4469-A411-28B0BC30D6A9}" destId="{695E5FED-6E19-44D9-9D84-6F56A20D20BA}" srcOrd="0" destOrd="0" parTransId="{903349F3-014F-422F-9AC6-EC7BC08B0CE5}" sibTransId="{5B112F41-14BD-4F39-90BD-B851F70EB8C6}"/>
    <dgm:cxn modelId="{DD78F461-5DF9-4205-BFF3-F05D1B575ED3}" type="presOf" srcId="{BA94B29C-0A3C-4AAD-8FF2-7A1F0B77CD60}" destId="{15A2001E-72B5-48BD-8652-065C584D44A6}" srcOrd="0" destOrd="0" presId="urn:microsoft.com/office/officeart/2005/8/layout/vList5"/>
    <dgm:cxn modelId="{19A1BCBF-458D-4E2E-AE1D-5266068F0193}" type="presOf" srcId="{91DDA459-D05B-4631-9009-E355E34E101C}" destId="{9E1BEE12-8568-4C9B-9ECC-05E4B0061266}" srcOrd="0" destOrd="0" presId="urn:microsoft.com/office/officeart/2005/8/layout/vList5"/>
    <dgm:cxn modelId="{471AB39E-4EB9-432B-BDEA-9ACD8E4DC956}" srcId="{25C1BCD9-2BDB-4C0A-B1FA-393900E35367}" destId="{16BD8574-30A1-47B7-A98D-227496A7A792}" srcOrd="2" destOrd="0" parTransId="{A1778184-C635-43F6-A403-612D6BDF59D4}" sibTransId="{4C633A05-08DA-4C68-936D-2A9362B10A26}"/>
    <dgm:cxn modelId="{4C00628B-DD70-4A87-844D-DB2CE2014689}" type="presOf" srcId="{284148E3-B591-475C-BB4A-772EEB3DA0DA}" destId="{8D2CCC5B-06D3-453B-89AE-903CDE2811BA}" srcOrd="0" destOrd="1" presId="urn:microsoft.com/office/officeart/2005/8/layout/vList5"/>
    <dgm:cxn modelId="{6912C47C-B433-4661-957A-C1420B5C50E5}" type="presOf" srcId="{373BB557-D15C-4283-91F3-247645576CC0}" destId="{BECBD91D-29D1-4874-BBF5-6F0FB1D17399}" srcOrd="0" destOrd="1" presId="urn:microsoft.com/office/officeart/2005/8/layout/vList5"/>
    <dgm:cxn modelId="{8838F522-748E-442A-84A0-578602D133E0}" type="presOf" srcId="{4949DB06-E1D9-40F5-80B2-65935F6FC0F7}" destId="{438CFB2C-0905-4D14-B720-4AC6CC31F2A7}" srcOrd="0" destOrd="1" presId="urn:microsoft.com/office/officeart/2005/8/layout/vList5"/>
    <dgm:cxn modelId="{197DFF07-B088-4EF6-899D-E003AABAE4E7}" srcId="{4EBF708B-59C8-4271-90A7-9751E66771FB}" destId="{F8FF551B-9028-4E32-83AE-8A17231CB411}" srcOrd="0" destOrd="0" parTransId="{E8FEF277-91B3-483D-A8F8-0E0208CBE386}" sibTransId="{2276CBA0-0AEF-4630-889D-89464FABC328}"/>
    <dgm:cxn modelId="{1C95286D-CC7A-4DB4-B328-E69513561C5C}" type="presOf" srcId="{25C1BCD9-2BDB-4C0A-B1FA-393900E35367}" destId="{844DF6B2-9D37-45E7-B2DD-D67D92FC4FFD}" srcOrd="0" destOrd="0" presId="urn:microsoft.com/office/officeart/2005/8/layout/vList5"/>
    <dgm:cxn modelId="{3D8574AC-5C05-4F68-989A-805E6AA06A8F}" srcId="{72D09AA8-6AF9-4EEE-AE41-B2F2E76BBD99}" destId="{FEBB9C00-6AFE-4158-95F2-A6FB6816F351}" srcOrd="5" destOrd="0" parTransId="{CBF5B955-5520-4190-A027-5C33C3FB5480}" sibTransId="{AD98A54F-9585-4B28-9341-A684AE25A817}"/>
    <dgm:cxn modelId="{E7F7A3E3-AE01-4C00-A4D5-E641483695D2}" srcId="{72D09AA8-6AF9-4EEE-AE41-B2F2E76BBD99}" destId="{6A2E979F-7F21-4469-A411-28B0BC30D6A9}" srcOrd="3" destOrd="0" parTransId="{E9A0B907-50DD-4883-8687-C37E176B98BB}" sibTransId="{60E695FC-4464-46E8-B89C-DBB38530FEC0}"/>
    <dgm:cxn modelId="{82B88EA5-FA29-4AD8-8E83-5D27EC1DF19A}" srcId="{E7BF4609-F92A-4830-9D5B-1F88E173965C}" destId="{619056F5-2D9F-4CC4-BDB3-2A0B5A801472}" srcOrd="2" destOrd="0" parTransId="{62138C16-F4A2-407D-8262-16AB4E3367EC}" sibTransId="{5254169D-F8CF-4FDC-AB42-A15F9FF1F677}"/>
    <dgm:cxn modelId="{22E0CAB4-8EE9-4FCB-A6F8-79A1CE92DD11}" srcId="{72D09AA8-6AF9-4EEE-AE41-B2F2E76BBD99}" destId="{E7BF4609-F92A-4830-9D5B-1F88E173965C}" srcOrd="0" destOrd="0" parTransId="{2A09039D-B3F1-4B08-96D9-205F42D735C8}" sibTransId="{75A020E1-DACE-4A65-B7E8-5FF80DB35004}"/>
    <dgm:cxn modelId="{DCF3417F-52C0-4FF2-86F2-62A0F2B30D5F}" srcId="{E7BF4609-F92A-4830-9D5B-1F88E173965C}" destId="{373BB557-D15C-4283-91F3-247645576CC0}" srcOrd="1" destOrd="0" parTransId="{29C327AF-4B45-400D-950F-9D045098A40F}" sibTransId="{60CBF3A0-7450-493B-AD48-B09B642B8D0C}"/>
    <dgm:cxn modelId="{0A162AC4-4A6A-49ED-BAAC-E9E190E9D424}" type="presOf" srcId="{190445E8-5100-4A23-93B5-8F0298EAA615}" destId="{BECBD91D-29D1-4874-BBF5-6F0FB1D17399}" srcOrd="0" destOrd="0" presId="urn:microsoft.com/office/officeart/2005/8/layout/vList5"/>
    <dgm:cxn modelId="{81EE81C3-919B-4A10-A2D8-F61DE15F40A4}" type="presOf" srcId="{F8FF551B-9028-4E32-83AE-8A17231CB411}" destId="{BAB883AE-B5F1-4898-88C8-D9D5C27D22DF}" srcOrd="0" destOrd="0" presId="urn:microsoft.com/office/officeart/2005/8/layout/vList5"/>
    <dgm:cxn modelId="{A006B244-D141-4A37-A080-1A1897087127}" type="presOf" srcId="{72D09AA8-6AF9-4EEE-AE41-B2F2E76BBD99}" destId="{8AE3AF05-4F73-4DEC-ACFF-A433552FFA8E}" srcOrd="0" destOrd="0" presId="urn:microsoft.com/office/officeart/2005/8/layout/vList5"/>
    <dgm:cxn modelId="{D04274B3-A750-4D05-A6BF-3D8EF0D28ED5}" type="presOf" srcId="{4EBF708B-59C8-4271-90A7-9751E66771FB}" destId="{77D7ED0A-2F8F-4F5E-84BD-F8B528C65106}" srcOrd="0" destOrd="0" presId="urn:microsoft.com/office/officeart/2005/8/layout/vList5"/>
    <dgm:cxn modelId="{79D886EA-26CF-4D3B-B9E1-31C21834F499}" srcId="{25C1BCD9-2BDB-4C0A-B1FA-393900E35367}" destId="{05623A31-73D7-410F-AEFE-F0AAF5F1EBFC}" srcOrd="1" destOrd="0" parTransId="{120B09B8-4966-44CB-AFF8-A065DD2D0AA1}" sibTransId="{D2DAD2A8-00B7-4310-AB9D-31401B57534E}"/>
    <dgm:cxn modelId="{20FDC498-C4CF-440D-BA7C-F88C8EC6E7E7}" type="presOf" srcId="{16BD8574-30A1-47B7-A98D-227496A7A792}" destId="{9E1BEE12-8568-4C9B-9ECC-05E4B0061266}" srcOrd="0" destOrd="2" presId="urn:microsoft.com/office/officeart/2005/8/layout/vList5"/>
    <dgm:cxn modelId="{3D4047AA-087C-4118-BFAB-42376973E233}" srcId="{BA94B29C-0A3C-4AAD-8FF2-7A1F0B77CD60}" destId="{6E0ED6B8-330C-47E6-B321-D879D732535C}" srcOrd="0" destOrd="0" parTransId="{0F2172B5-BE74-4C14-9D1A-8AF4DDD25FAD}" sibTransId="{7D1BE7F8-5184-46FE-8F2E-290342027688}"/>
    <dgm:cxn modelId="{EE49519C-AA51-41A4-A818-5E4255460FC8}" srcId="{FEBB9C00-6AFE-4158-95F2-A6FB6816F351}" destId="{4949DB06-E1D9-40F5-80B2-65935F6FC0F7}" srcOrd="1" destOrd="0" parTransId="{36E75029-87B8-4906-950C-F82B85D05460}" sibTransId="{C7116CC8-FF97-4D4E-8FD5-C1BC0A027E70}"/>
    <dgm:cxn modelId="{D75F6A4F-54E5-4365-BD45-F2F1A0FC91D9}" type="presOf" srcId="{05623A31-73D7-410F-AEFE-F0AAF5F1EBFC}" destId="{9E1BEE12-8568-4C9B-9ECC-05E4B0061266}" srcOrd="0" destOrd="1" presId="urn:microsoft.com/office/officeart/2005/8/layout/vList5"/>
    <dgm:cxn modelId="{2871D509-323A-4FA8-B8BC-E39703CA85C2}" type="presParOf" srcId="{8AE3AF05-4F73-4DEC-ACFF-A433552FFA8E}" destId="{E5783D9D-20EB-454C-A016-0AF97D1A3D45}" srcOrd="0" destOrd="0" presId="urn:microsoft.com/office/officeart/2005/8/layout/vList5"/>
    <dgm:cxn modelId="{69DDC64D-3FCB-46D0-8B7A-DF12ED9DC56C}" type="presParOf" srcId="{E5783D9D-20EB-454C-A016-0AF97D1A3D45}" destId="{F0237F10-160F-463F-8C0C-7FD3756E372D}" srcOrd="0" destOrd="0" presId="urn:microsoft.com/office/officeart/2005/8/layout/vList5"/>
    <dgm:cxn modelId="{DF8E7BCF-1FFA-45E1-956D-5EB975584EFE}" type="presParOf" srcId="{E5783D9D-20EB-454C-A016-0AF97D1A3D45}" destId="{BECBD91D-29D1-4874-BBF5-6F0FB1D17399}" srcOrd="1" destOrd="0" presId="urn:microsoft.com/office/officeart/2005/8/layout/vList5"/>
    <dgm:cxn modelId="{700B81C3-7B68-4496-AA8B-96328F1F4598}" type="presParOf" srcId="{8AE3AF05-4F73-4DEC-ACFF-A433552FFA8E}" destId="{DF72AAAD-A372-4A4B-8ED1-F742C1902644}" srcOrd="1" destOrd="0" presId="urn:microsoft.com/office/officeart/2005/8/layout/vList5"/>
    <dgm:cxn modelId="{B057B165-4A7D-4F4B-B879-7585A92045B6}" type="presParOf" srcId="{8AE3AF05-4F73-4DEC-ACFF-A433552FFA8E}" destId="{C1D96E43-F63E-4F28-A007-681703649DDE}" srcOrd="2" destOrd="0" presId="urn:microsoft.com/office/officeart/2005/8/layout/vList5"/>
    <dgm:cxn modelId="{E6B83977-D109-4F0E-AD46-7B67344EBD29}" type="presParOf" srcId="{C1D96E43-F63E-4F28-A007-681703649DDE}" destId="{844DF6B2-9D37-45E7-B2DD-D67D92FC4FFD}" srcOrd="0" destOrd="0" presId="urn:microsoft.com/office/officeart/2005/8/layout/vList5"/>
    <dgm:cxn modelId="{1CF2619B-FE94-473E-AC1D-16555F078C96}" type="presParOf" srcId="{C1D96E43-F63E-4F28-A007-681703649DDE}" destId="{9E1BEE12-8568-4C9B-9ECC-05E4B0061266}" srcOrd="1" destOrd="0" presId="urn:microsoft.com/office/officeart/2005/8/layout/vList5"/>
    <dgm:cxn modelId="{1911E890-EE5A-4EAB-B61D-5B7CB6CCB81A}" type="presParOf" srcId="{8AE3AF05-4F73-4DEC-ACFF-A433552FFA8E}" destId="{F530224B-034B-4109-890E-C09E3B653F28}" srcOrd="3" destOrd="0" presId="urn:microsoft.com/office/officeart/2005/8/layout/vList5"/>
    <dgm:cxn modelId="{5D1F6E82-2068-48CE-B79C-25A229E8BA0D}" type="presParOf" srcId="{8AE3AF05-4F73-4DEC-ACFF-A433552FFA8E}" destId="{98773651-0AF7-4A5B-AC48-E8FFE0C66C92}" srcOrd="4" destOrd="0" presId="urn:microsoft.com/office/officeart/2005/8/layout/vList5"/>
    <dgm:cxn modelId="{9A754F28-1009-4C46-A10B-E544B361ACBC}" type="presParOf" srcId="{98773651-0AF7-4A5B-AC48-E8FFE0C66C92}" destId="{15A2001E-72B5-48BD-8652-065C584D44A6}" srcOrd="0" destOrd="0" presId="urn:microsoft.com/office/officeart/2005/8/layout/vList5"/>
    <dgm:cxn modelId="{89D3B73F-8BB7-4D8D-92AB-9E44E20CDA5F}" type="presParOf" srcId="{98773651-0AF7-4A5B-AC48-E8FFE0C66C92}" destId="{EBB672EC-1D17-4276-8812-2A7ED3B17A1E}" srcOrd="1" destOrd="0" presId="urn:microsoft.com/office/officeart/2005/8/layout/vList5"/>
    <dgm:cxn modelId="{06B810C2-0B6D-4E36-983D-CA909B935568}" type="presParOf" srcId="{8AE3AF05-4F73-4DEC-ACFF-A433552FFA8E}" destId="{8895E4F8-F7DB-403F-8D89-CD9243AD0C77}" srcOrd="5" destOrd="0" presId="urn:microsoft.com/office/officeart/2005/8/layout/vList5"/>
    <dgm:cxn modelId="{ED8D08BE-98CD-4A6E-8809-6CA8F0BE6906}" type="presParOf" srcId="{8AE3AF05-4F73-4DEC-ACFF-A433552FFA8E}" destId="{1ADA3063-0224-4A3C-83BA-02FBB69A07CA}" srcOrd="6" destOrd="0" presId="urn:microsoft.com/office/officeart/2005/8/layout/vList5"/>
    <dgm:cxn modelId="{F8D75A6A-05CB-4D70-AD42-D8662536A83C}" type="presParOf" srcId="{1ADA3063-0224-4A3C-83BA-02FBB69A07CA}" destId="{4B5CEFAB-43F7-42DD-8E2B-F7AF32A62573}" srcOrd="0" destOrd="0" presId="urn:microsoft.com/office/officeart/2005/8/layout/vList5"/>
    <dgm:cxn modelId="{23380636-EB61-4D19-AA58-7A754B05D95D}" type="presParOf" srcId="{1ADA3063-0224-4A3C-83BA-02FBB69A07CA}" destId="{8D2CCC5B-06D3-453B-89AE-903CDE2811BA}" srcOrd="1" destOrd="0" presId="urn:microsoft.com/office/officeart/2005/8/layout/vList5"/>
    <dgm:cxn modelId="{24FEAB80-C20A-435A-A4E0-90C2B48494A6}" type="presParOf" srcId="{8AE3AF05-4F73-4DEC-ACFF-A433552FFA8E}" destId="{58D9C543-8BC3-4E46-B49A-749BF0237323}" srcOrd="7" destOrd="0" presId="urn:microsoft.com/office/officeart/2005/8/layout/vList5"/>
    <dgm:cxn modelId="{CCF7C98C-DAAE-4494-B00E-73C3EF95338C}" type="presParOf" srcId="{8AE3AF05-4F73-4DEC-ACFF-A433552FFA8E}" destId="{43360AD2-1817-428B-8062-4864C63DD42F}" srcOrd="8" destOrd="0" presId="urn:microsoft.com/office/officeart/2005/8/layout/vList5"/>
    <dgm:cxn modelId="{F5D003B0-C757-412B-ABFB-1991FE9E6096}" type="presParOf" srcId="{43360AD2-1817-428B-8062-4864C63DD42F}" destId="{77D7ED0A-2F8F-4F5E-84BD-F8B528C65106}" srcOrd="0" destOrd="0" presId="urn:microsoft.com/office/officeart/2005/8/layout/vList5"/>
    <dgm:cxn modelId="{9605463F-D09F-4323-B0FD-6E5269646748}" type="presParOf" srcId="{43360AD2-1817-428B-8062-4864C63DD42F}" destId="{BAB883AE-B5F1-4898-88C8-D9D5C27D22DF}" srcOrd="1" destOrd="0" presId="urn:microsoft.com/office/officeart/2005/8/layout/vList5"/>
    <dgm:cxn modelId="{0764FF3F-91E0-494A-A8C1-2FA0D14AFFB3}" type="presParOf" srcId="{8AE3AF05-4F73-4DEC-ACFF-A433552FFA8E}" destId="{B83E2002-F1A0-43F6-8013-ECCC82AB6CEB}" srcOrd="9" destOrd="0" presId="urn:microsoft.com/office/officeart/2005/8/layout/vList5"/>
    <dgm:cxn modelId="{C5FB454E-14FC-416E-BF55-9739192808F8}" type="presParOf" srcId="{8AE3AF05-4F73-4DEC-ACFF-A433552FFA8E}" destId="{7C8117E2-4184-4661-9946-D7BB12673FE5}" srcOrd="10" destOrd="0" presId="urn:microsoft.com/office/officeart/2005/8/layout/vList5"/>
    <dgm:cxn modelId="{EC20FBA0-87F6-4E93-B042-4D1164CEFAEC}" type="presParOf" srcId="{7C8117E2-4184-4661-9946-D7BB12673FE5}" destId="{E75B8572-0918-4A51-8999-BC9D6D8120F1}" srcOrd="0" destOrd="0" presId="urn:microsoft.com/office/officeart/2005/8/layout/vList5"/>
    <dgm:cxn modelId="{38C77E5C-AB76-4B37-BD18-A4EDAAE51089}" type="presParOf" srcId="{7C8117E2-4184-4661-9946-D7BB12673FE5}" destId="{438CFB2C-0905-4D14-B720-4AC6CC31F2A7}"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2D09AA8-6AF9-4EEE-AE41-B2F2E76BBD9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fr-FR"/>
        </a:p>
      </dgm:t>
    </dgm:pt>
    <dgm:pt modelId="{E7BF4609-F92A-4830-9D5B-1F88E173965C}">
      <dgm:prSet phldrT="[Texte]"/>
      <dgm:spPr/>
      <dgm:t>
        <a:bodyPr/>
        <a:lstStyle/>
        <a:p>
          <a:r>
            <a:rPr lang="fr-FR" dirty="0" smtClean="0"/>
            <a:t>Sécurité Sociale</a:t>
          </a:r>
          <a:endParaRPr lang="fr-FR" dirty="0"/>
        </a:p>
      </dgm:t>
    </dgm:pt>
    <dgm:pt modelId="{2A09039D-B3F1-4B08-96D9-205F42D735C8}" type="parTrans" cxnId="{22E0CAB4-8EE9-4FCB-A6F8-79A1CE92DD11}">
      <dgm:prSet/>
      <dgm:spPr/>
      <dgm:t>
        <a:bodyPr/>
        <a:lstStyle/>
        <a:p>
          <a:endParaRPr lang="fr-FR"/>
        </a:p>
      </dgm:t>
    </dgm:pt>
    <dgm:pt modelId="{75A020E1-DACE-4A65-B7E8-5FF80DB35004}" type="sibTrans" cxnId="{22E0CAB4-8EE9-4FCB-A6F8-79A1CE92DD11}">
      <dgm:prSet/>
      <dgm:spPr/>
      <dgm:t>
        <a:bodyPr/>
        <a:lstStyle/>
        <a:p>
          <a:endParaRPr lang="fr-FR"/>
        </a:p>
      </dgm:t>
    </dgm:pt>
    <dgm:pt modelId="{190445E8-5100-4A23-93B5-8F0298EAA615}">
      <dgm:prSet phldrT="[Texte]" custT="1"/>
      <dgm:spPr/>
      <dgm:t>
        <a:bodyPr/>
        <a:lstStyle/>
        <a:p>
          <a:r>
            <a:rPr lang="fr-FR" sz="1700" b="1" dirty="0" smtClean="0"/>
            <a:t>Maladie - Vieillesse</a:t>
          </a:r>
          <a:endParaRPr lang="fr-FR" sz="1700" b="1" dirty="0"/>
        </a:p>
      </dgm:t>
    </dgm:pt>
    <dgm:pt modelId="{7472E185-D565-46F9-AEA0-BE63DE522893}" type="parTrans" cxnId="{75CAC8DF-A2D7-4935-9AFF-0232AF4ADA75}">
      <dgm:prSet/>
      <dgm:spPr/>
      <dgm:t>
        <a:bodyPr/>
        <a:lstStyle/>
        <a:p>
          <a:endParaRPr lang="fr-FR"/>
        </a:p>
      </dgm:t>
    </dgm:pt>
    <dgm:pt modelId="{D6812590-C805-455F-99BA-41F5FF420789}" type="sibTrans" cxnId="{75CAC8DF-A2D7-4935-9AFF-0232AF4ADA75}">
      <dgm:prSet/>
      <dgm:spPr/>
      <dgm:t>
        <a:bodyPr/>
        <a:lstStyle/>
        <a:p>
          <a:endParaRPr lang="fr-FR"/>
        </a:p>
      </dgm:t>
    </dgm:pt>
    <dgm:pt modelId="{619056F5-2D9F-4CC4-BDB3-2A0B5A801472}">
      <dgm:prSet phldrT="[Texte]" custT="1"/>
      <dgm:spPr/>
      <dgm:t>
        <a:bodyPr/>
        <a:lstStyle/>
        <a:p>
          <a:r>
            <a:rPr lang="fr-FR" sz="1700" b="1" dirty="0" smtClean="0">
              <a:solidFill>
                <a:srgbClr val="FF0000"/>
              </a:solidFill>
            </a:rPr>
            <a:t>Organisme collecteur  : URSSAF</a:t>
          </a:r>
          <a:endParaRPr lang="fr-FR" sz="1700" b="1" dirty="0">
            <a:solidFill>
              <a:srgbClr val="FF0000"/>
            </a:solidFill>
          </a:endParaRPr>
        </a:p>
      </dgm:t>
    </dgm:pt>
    <dgm:pt modelId="{62138C16-F4A2-407D-8262-16AB4E3367EC}" type="parTrans" cxnId="{82B88EA5-FA29-4AD8-8E83-5D27EC1DF19A}">
      <dgm:prSet/>
      <dgm:spPr/>
      <dgm:t>
        <a:bodyPr/>
        <a:lstStyle/>
        <a:p>
          <a:endParaRPr lang="fr-FR"/>
        </a:p>
      </dgm:t>
    </dgm:pt>
    <dgm:pt modelId="{5254169D-F8CF-4FDC-AB42-A15F9FF1F677}" type="sibTrans" cxnId="{82B88EA5-FA29-4AD8-8E83-5D27EC1DF19A}">
      <dgm:prSet/>
      <dgm:spPr/>
      <dgm:t>
        <a:bodyPr/>
        <a:lstStyle/>
        <a:p>
          <a:endParaRPr lang="fr-FR"/>
        </a:p>
      </dgm:t>
    </dgm:pt>
    <dgm:pt modelId="{6A2E979F-7F21-4469-A411-28B0BC30D6A9}">
      <dgm:prSet/>
      <dgm:spPr/>
      <dgm:t>
        <a:bodyPr/>
        <a:lstStyle/>
        <a:p>
          <a:r>
            <a:rPr lang="fr-FR" dirty="0" err="1" smtClean="0"/>
            <a:t>Agirc</a:t>
          </a:r>
          <a:r>
            <a:rPr lang="fr-FR" dirty="0" smtClean="0"/>
            <a:t> - </a:t>
          </a:r>
          <a:r>
            <a:rPr lang="fr-FR" dirty="0" err="1" smtClean="0"/>
            <a:t>Arrco</a:t>
          </a:r>
          <a:endParaRPr lang="fr-FR" dirty="0"/>
        </a:p>
      </dgm:t>
    </dgm:pt>
    <dgm:pt modelId="{E9A0B907-50DD-4883-8687-C37E176B98BB}" type="parTrans" cxnId="{E7F7A3E3-AE01-4C00-A4D5-E641483695D2}">
      <dgm:prSet/>
      <dgm:spPr/>
      <dgm:t>
        <a:bodyPr/>
        <a:lstStyle/>
        <a:p>
          <a:endParaRPr lang="fr-FR"/>
        </a:p>
      </dgm:t>
    </dgm:pt>
    <dgm:pt modelId="{60E695FC-4464-46E8-B89C-DBB38530FEC0}" type="sibTrans" cxnId="{E7F7A3E3-AE01-4C00-A4D5-E641483695D2}">
      <dgm:prSet/>
      <dgm:spPr/>
      <dgm:t>
        <a:bodyPr/>
        <a:lstStyle/>
        <a:p>
          <a:endParaRPr lang="fr-FR"/>
        </a:p>
      </dgm:t>
    </dgm:pt>
    <dgm:pt modelId="{695E5FED-6E19-44D9-9D84-6F56A20D20BA}">
      <dgm:prSet custT="1"/>
      <dgm:spPr/>
      <dgm:t>
        <a:bodyPr/>
        <a:lstStyle/>
        <a:p>
          <a:r>
            <a:rPr lang="fr-FR" sz="1700" b="1" dirty="0" smtClean="0"/>
            <a:t>Régime de retraite complémentaire</a:t>
          </a:r>
          <a:endParaRPr lang="fr-FR" sz="1700" b="1" dirty="0"/>
        </a:p>
      </dgm:t>
    </dgm:pt>
    <dgm:pt modelId="{903349F3-014F-422F-9AC6-EC7BC08B0CE5}" type="parTrans" cxnId="{24FC72FF-5874-4417-9E15-B604CCF5782D}">
      <dgm:prSet/>
      <dgm:spPr/>
      <dgm:t>
        <a:bodyPr/>
        <a:lstStyle/>
        <a:p>
          <a:endParaRPr lang="fr-FR"/>
        </a:p>
      </dgm:t>
    </dgm:pt>
    <dgm:pt modelId="{5B112F41-14BD-4F39-90BD-B851F70EB8C6}" type="sibTrans" cxnId="{24FC72FF-5874-4417-9E15-B604CCF5782D}">
      <dgm:prSet/>
      <dgm:spPr/>
      <dgm:t>
        <a:bodyPr/>
        <a:lstStyle/>
        <a:p>
          <a:endParaRPr lang="fr-FR"/>
        </a:p>
      </dgm:t>
    </dgm:pt>
    <dgm:pt modelId="{FEBB9C00-6AFE-4158-95F2-A6FB6816F351}">
      <dgm:prSet/>
      <dgm:spPr/>
      <dgm:t>
        <a:bodyPr/>
        <a:lstStyle/>
        <a:p>
          <a:r>
            <a:rPr lang="fr-FR" dirty="0" smtClean="0"/>
            <a:t>Mutuelle-Santé  Prévoyance</a:t>
          </a:r>
          <a:endParaRPr lang="fr-FR" dirty="0"/>
        </a:p>
      </dgm:t>
    </dgm:pt>
    <dgm:pt modelId="{CBF5B955-5520-4190-A027-5C33C3FB5480}" type="parTrans" cxnId="{3D8574AC-5C05-4F68-989A-805E6AA06A8F}">
      <dgm:prSet/>
      <dgm:spPr/>
      <dgm:t>
        <a:bodyPr/>
        <a:lstStyle/>
        <a:p>
          <a:endParaRPr lang="fr-FR"/>
        </a:p>
      </dgm:t>
    </dgm:pt>
    <dgm:pt modelId="{AD98A54F-9585-4B28-9341-A684AE25A817}" type="sibTrans" cxnId="{3D8574AC-5C05-4F68-989A-805E6AA06A8F}">
      <dgm:prSet/>
      <dgm:spPr/>
      <dgm:t>
        <a:bodyPr/>
        <a:lstStyle/>
        <a:p>
          <a:endParaRPr lang="fr-FR"/>
        </a:p>
      </dgm:t>
    </dgm:pt>
    <dgm:pt modelId="{83811937-BEDA-419F-B871-17A4FE76FBC4}">
      <dgm:prSet custT="1"/>
      <dgm:spPr/>
      <dgm:t>
        <a:bodyPr/>
        <a:lstStyle/>
        <a:p>
          <a:r>
            <a:rPr lang="fr-FR" sz="1700" b="1" dirty="0" smtClean="0"/>
            <a:t>Participation obligatoire  50 % maximum de la cotisation + options personnelles</a:t>
          </a:r>
          <a:endParaRPr lang="fr-FR" sz="1700" b="1" dirty="0"/>
        </a:p>
      </dgm:t>
    </dgm:pt>
    <dgm:pt modelId="{42593356-9C9E-4200-99E2-C6EA22BB6202}" type="parTrans" cxnId="{42238BDA-F832-4880-8FF2-C75CD1124B3A}">
      <dgm:prSet/>
      <dgm:spPr/>
      <dgm:t>
        <a:bodyPr/>
        <a:lstStyle/>
        <a:p>
          <a:endParaRPr lang="fr-FR"/>
        </a:p>
      </dgm:t>
    </dgm:pt>
    <dgm:pt modelId="{B9628CA0-FDA0-47F1-B664-08BEE30F1F97}" type="sibTrans" cxnId="{42238BDA-F832-4880-8FF2-C75CD1124B3A}">
      <dgm:prSet/>
      <dgm:spPr/>
      <dgm:t>
        <a:bodyPr/>
        <a:lstStyle/>
        <a:p>
          <a:endParaRPr lang="fr-FR"/>
        </a:p>
      </dgm:t>
    </dgm:pt>
    <dgm:pt modelId="{284148E3-B591-475C-BB4A-772EEB3DA0DA}">
      <dgm:prSet custT="1"/>
      <dgm:spPr/>
      <dgm:t>
        <a:bodyPr/>
        <a:lstStyle/>
        <a:p>
          <a:r>
            <a:rPr lang="fr-FR" sz="1700" b="1" dirty="0" smtClean="0">
              <a:solidFill>
                <a:srgbClr val="FF0000"/>
              </a:solidFill>
            </a:rPr>
            <a:t>Organisme collecteur  : selon CCN et département implantation</a:t>
          </a:r>
          <a:endParaRPr lang="fr-FR" sz="1700" b="1" dirty="0">
            <a:solidFill>
              <a:srgbClr val="FF0000"/>
            </a:solidFill>
          </a:endParaRPr>
        </a:p>
      </dgm:t>
    </dgm:pt>
    <dgm:pt modelId="{78B68648-105C-4A33-AA9A-51E07435CD65}" type="parTrans" cxnId="{EC8E9D2D-F56C-4A45-8C55-C1BB6652A025}">
      <dgm:prSet/>
      <dgm:spPr/>
    </dgm:pt>
    <dgm:pt modelId="{C52B4691-AD50-4BD9-B089-8289A9C95A06}" type="sibTrans" cxnId="{EC8E9D2D-F56C-4A45-8C55-C1BB6652A025}">
      <dgm:prSet/>
      <dgm:spPr/>
    </dgm:pt>
    <dgm:pt modelId="{4949DB06-E1D9-40F5-80B2-65935F6FC0F7}">
      <dgm:prSet custT="1"/>
      <dgm:spPr/>
      <dgm:t>
        <a:bodyPr/>
        <a:lstStyle/>
        <a:p>
          <a:r>
            <a:rPr lang="fr-FR" sz="1700" b="1" dirty="0" smtClean="0">
              <a:solidFill>
                <a:srgbClr val="FF0000"/>
              </a:solidFill>
            </a:rPr>
            <a:t>Organisme collecteur : Voir organismes conseillés par CCN</a:t>
          </a:r>
          <a:endParaRPr lang="fr-FR" sz="1700" b="1" dirty="0">
            <a:solidFill>
              <a:srgbClr val="FF0000"/>
            </a:solidFill>
          </a:endParaRPr>
        </a:p>
      </dgm:t>
    </dgm:pt>
    <dgm:pt modelId="{36E75029-87B8-4906-950C-F82B85D05460}" type="parTrans" cxnId="{EE49519C-AA51-41A4-A818-5E4255460FC8}">
      <dgm:prSet/>
      <dgm:spPr/>
    </dgm:pt>
    <dgm:pt modelId="{C7116CC8-FF97-4D4E-8FD5-C1BC0A027E70}" type="sibTrans" cxnId="{EE49519C-AA51-41A4-A818-5E4255460FC8}">
      <dgm:prSet/>
      <dgm:spPr/>
    </dgm:pt>
    <dgm:pt modelId="{14B44EE6-7126-4DC4-9891-13390E65FB65}">
      <dgm:prSet/>
      <dgm:spPr/>
      <dgm:t>
        <a:bodyPr/>
        <a:lstStyle/>
        <a:p>
          <a:r>
            <a:rPr lang="fr-FR" dirty="0" smtClean="0"/>
            <a:t>Impôts</a:t>
          </a:r>
          <a:endParaRPr lang="fr-FR" dirty="0"/>
        </a:p>
      </dgm:t>
    </dgm:pt>
    <dgm:pt modelId="{98D26CB4-43CF-4607-B974-4ACE4739E611}" type="parTrans" cxnId="{2C213AC3-BC40-4654-9713-2B00B7A8F2F9}">
      <dgm:prSet/>
      <dgm:spPr/>
    </dgm:pt>
    <dgm:pt modelId="{D9FA0B54-1734-424B-9E80-FFE4B9F7E0F3}" type="sibTrans" cxnId="{2C213AC3-BC40-4654-9713-2B00B7A8F2F9}">
      <dgm:prSet/>
      <dgm:spPr/>
    </dgm:pt>
    <dgm:pt modelId="{4AE0FADE-CB86-4939-BCA7-E5492C0FCBAB}">
      <dgm:prSet/>
      <dgm:spPr/>
      <dgm:t>
        <a:bodyPr/>
        <a:lstStyle/>
        <a:p>
          <a:r>
            <a:rPr lang="fr-FR" b="1" dirty="0" smtClean="0"/>
            <a:t>CSG : Contribution Sociale Généralisée</a:t>
          </a:r>
          <a:endParaRPr lang="fr-FR" b="1" dirty="0"/>
        </a:p>
      </dgm:t>
    </dgm:pt>
    <dgm:pt modelId="{A0367805-4735-4245-9D3A-8F71977D89D0}" type="parTrans" cxnId="{5CA04437-3ABA-4F32-A535-A06C0E3AAB19}">
      <dgm:prSet/>
      <dgm:spPr/>
    </dgm:pt>
    <dgm:pt modelId="{A831170D-51E1-4C27-B599-F17242214293}" type="sibTrans" cxnId="{5CA04437-3ABA-4F32-A535-A06C0E3AAB19}">
      <dgm:prSet/>
      <dgm:spPr/>
    </dgm:pt>
    <dgm:pt modelId="{5D418DB4-3639-4C92-9A64-AC297C0A03FE}">
      <dgm:prSet/>
      <dgm:spPr/>
      <dgm:t>
        <a:bodyPr/>
        <a:lstStyle/>
        <a:p>
          <a:r>
            <a:rPr lang="fr-FR" b="1" dirty="0" smtClean="0"/>
            <a:t>CRDS : Contribution Remboursement Dette Sociale</a:t>
          </a:r>
          <a:endParaRPr lang="fr-FR" b="1" dirty="0"/>
        </a:p>
      </dgm:t>
    </dgm:pt>
    <dgm:pt modelId="{CA823F81-D501-49A1-BE10-475ECABFB945}" type="parTrans" cxnId="{3A13643C-2253-44A9-9D02-3DBF0A703F1E}">
      <dgm:prSet/>
      <dgm:spPr/>
    </dgm:pt>
    <dgm:pt modelId="{109E6F0F-A511-4B87-8E91-2FDF454633CB}" type="sibTrans" cxnId="{3A13643C-2253-44A9-9D02-3DBF0A703F1E}">
      <dgm:prSet/>
      <dgm:spPr/>
    </dgm:pt>
    <dgm:pt modelId="{5D794081-A4E0-457C-BC18-3FADFF97AE05}">
      <dgm:prSet/>
      <dgm:spPr/>
      <dgm:t>
        <a:bodyPr/>
        <a:lstStyle/>
        <a:p>
          <a:r>
            <a:rPr lang="fr-FR" b="1" dirty="0" smtClean="0">
              <a:solidFill>
                <a:srgbClr val="FF0000"/>
              </a:solidFill>
            </a:rPr>
            <a:t>Organisme collecteur  : URSSAF</a:t>
          </a:r>
          <a:endParaRPr lang="fr-FR" dirty="0"/>
        </a:p>
      </dgm:t>
    </dgm:pt>
    <dgm:pt modelId="{CF0D12FE-A538-40E8-B814-B44F5A568E10}" type="parTrans" cxnId="{23A8B9F2-BDDB-42D2-B0D2-61A3EF01DA7D}">
      <dgm:prSet/>
      <dgm:spPr/>
    </dgm:pt>
    <dgm:pt modelId="{95A64100-66D9-4A29-9A7A-0C2020D57F5F}" type="sibTrans" cxnId="{23A8B9F2-BDDB-42D2-B0D2-61A3EF01DA7D}">
      <dgm:prSet/>
      <dgm:spPr/>
    </dgm:pt>
    <dgm:pt modelId="{8AE3AF05-4F73-4DEC-ACFF-A433552FFA8E}" type="pres">
      <dgm:prSet presAssocID="{72D09AA8-6AF9-4EEE-AE41-B2F2E76BBD99}" presName="Name0" presStyleCnt="0">
        <dgm:presLayoutVars>
          <dgm:dir/>
          <dgm:animLvl val="lvl"/>
          <dgm:resizeHandles val="exact"/>
        </dgm:presLayoutVars>
      </dgm:prSet>
      <dgm:spPr/>
      <dgm:t>
        <a:bodyPr/>
        <a:lstStyle/>
        <a:p>
          <a:endParaRPr lang="fr-FR"/>
        </a:p>
      </dgm:t>
    </dgm:pt>
    <dgm:pt modelId="{E5783D9D-20EB-454C-A016-0AF97D1A3D45}" type="pres">
      <dgm:prSet presAssocID="{E7BF4609-F92A-4830-9D5B-1F88E173965C}" presName="linNode" presStyleCnt="0"/>
      <dgm:spPr/>
    </dgm:pt>
    <dgm:pt modelId="{F0237F10-160F-463F-8C0C-7FD3756E372D}" type="pres">
      <dgm:prSet presAssocID="{E7BF4609-F92A-4830-9D5B-1F88E173965C}" presName="parentText" presStyleLbl="node1" presStyleIdx="0" presStyleCnt="4">
        <dgm:presLayoutVars>
          <dgm:chMax val="1"/>
          <dgm:bulletEnabled val="1"/>
        </dgm:presLayoutVars>
      </dgm:prSet>
      <dgm:spPr/>
      <dgm:t>
        <a:bodyPr/>
        <a:lstStyle/>
        <a:p>
          <a:endParaRPr lang="fr-FR"/>
        </a:p>
      </dgm:t>
    </dgm:pt>
    <dgm:pt modelId="{BECBD91D-29D1-4874-BBF5-6F0FB1D17399}" type="pres">
      <dgm:prSet presAssocID="{E7BF4609-F92A-4830-9D5B-1F88E173965C}" presName="descendantText" presStyleLbl="alignAccFollowNode1" presStyleIdx="0" presStyleCnt="4">
        <dgm:presLayoutVars>
          <dgm:bulletEnabled val="1"/>
        </dgm:presLayoutVars>
      </dgm:prSet>
      <dgm:spPr/>
      <dgm:t>
        <a:bodyPr/>
        <a:lstStyle/>
        <a:p>
          <a:endParaRPr lang="fr-FR"/>
        </a:p>
      </dgm:t>
    </dgm:pt>
    <dgm:pt modelId="{DF72AAAD-A372-4A4B-8ED1-F742C1902644}" type="pres">
      <dgm:prSet presAssocID="{75A020E1-DACE-4A65-B7E8-5FF80DB35004}" presName="sp" presStyleCnt="0"/>
      <dgm:spPr/>
    </dgm:pt>
    <dgm:pt modelId="{1ADA3063-0224-4A3C-83BA-02FBB69A07CA}" type="pres">
      <dgm:prSet presAssocID="{6A2E979F-7F21-4469-A411-28B0BC30D6A9}" presName="linNode" presStyleCnt="0"/>
      <dgm:spPr/>
    </dgm:pt>
    <dgm:pt modelId="{4B5CEFAB-43F7-42DD-8E2B-F7AF32A62573}" type="pres">
      <dgm:prSet presAssocID="{6A2E979F-7F21-4469-A411-28B0BC30D6A9}" presName="parentText" presStyleLbl="node1" presStyleIdx="1" presStyleCnt="4">
        <dgm:presLayoutVars>
          <dgm:chMax val="1"/>
          <dgm:bulletEnabled val="1"/>
        </dgm:presLayoutVars>
      </dgm:prSet>
      <dgm:spPr/>
      <dgm:t>
        <a:bodyPr/>
        <a:lstStyle/>
        <a:p>
          <a:endParaRPr lang="fr-FR"/>
        </a:p>
      </dgm:t>
    </dgm:pt>
    <dgm:pt modelId="{8D2CCC5B-06D3-453B-89AE-903CDE2811BA}" type="pres">
      <dgm:prSet presAssocID="{6A2E979F-7F21-4469-A411-28B0BC30D6A9}" presName="descendantText" presStyleLbl="alignAccFollowNode1" presStyleIdx="1" presStyleCnt="4">
        <dgm:presLayoutVars>
          <dgm:bulletEnabled val="1"/>
        </dgm:presLayoutVars>
      </dgm:prSet>
      <dgm:spPr/>
      <dgm:t>
        <a:bodyPr/>
        <a:lstStyle/>
        <a:p>
          <a:endParaRPr lang="fr-FR"/>
        </a:p>
      </dgm:t>
    </dgm:pt>
    <dgm:pt modelId="{58D9C543-8BC3-4E46-B49A-749BF0237323}" type="pres">
      <dgm:prSet presAssocID="{60E695FC-4464-46E8-B89C-DBB38530FEC0}" presName="sp" presStyleCnt="0"/>
      <dgm:spPr/>
    </dgm:pt>
    <dgm:pt modelId="{7C8117E2-4184-4661-9946-D7BB12673FE5}" type="pres">
      <dgm:prSet presAssocID="{FEBB9C00-6AFE-4158-95F2-A6FB6816F351}" presName="linNode" presStyleCnt="0"/>
      <dgm:spPr/>
    </dgm:pt>
    <dgm:pt modelId="{E75B8572-0918-4A51-8999-BC9D6D8120F1}" type="pres">
      <dgm:prSet presAssocID="{FEBB9C00-6AFE-4158-95F2-A6FB6816F351}" presName="parentText" presStyleLbl="node1" presStyleIdx="2" presStyleCnt="4">
        <dgm:presLayoutVars>
          <dgm:chMax val="1"/>
          <dgm:bulletEnabled val="1"/>
        </dgm:presLayoutVars>
      </dgm:prSet>
      <dgm:spPr/>
      <dgm:t>
        <a:bodyPr/>
        <a:lstStyle/>
        <a:p>
          <a:endParaRPr lang="fr-FR"/>
        </a:p>
      </dgm:t>
    </dgm:pt>
    <dgm:pt modelId="{438CFB2C-0905-4D14-B720-4AC6CC31F2A7}" type="pres">
      <dgm:prSet presAssocID="{FEBB9C00-6AFE-4158-95F2-A6FB6816F351}" presName="descendantText" presStyleLbl="alignAccFollowNode1" presStyleIdx="2" presStyleCnt="4">
        <dgm:presLayoutVars>
          <dgm:bulletEnabled val="1"/>
        </dgm:presLayoutVars>
      </dgm:prSet>
      <dgm:spPr/>
      <dgm:t>
        <a:bodyPr/>
        <a:lstStyle/>
        <a:p>
          <a:endParaRPr lang="fr-FR"/>
        </a:p>
      </dgm:t>
    </dgm:pt>
    <dgm:pt modelId="{FF9ECBA1-1531-4DCB-ACD8-159E7F400B1A}" type="pres">
      <dgm:prSet presAssocID="{AD98A54F-9585-4B28-9341-A684AE25A817}" presName="sp" presStyleCnt="0"/>
      <dgm:spPr/>
    </dgm:pt>
    <dgm:pt modelId="{F9262CBC-B47F-432C-806F-5122708C9869}" type="pres">
      <dgm:prSet presAssocID="{14B44EE6-7126-4DC4-9891-13390E65FB65}" presName="linNode" presStyleCnt="0"/>
      <dgm:spPr/>
    </dgm:pt>
    <dgm:pt modelId="{B83DDB11-F3B5-4079-B055-20D7EA1A8651}" type="pres">
      <dgm:prSet presAssocID="{14B44EE6-7126-4DC4-9891-13390E65FB65}" presName="parentText" presStyleLbl="node1" presStyleIdx="3" presStyleCnt="4" custLinFactNeighborX="196" custLinFactNeighborY="-110">
        <dgm:presLayoutVars>
          <dgm:chMax val="1"/>
          <dgm:bulletEnabled val="1"/>
        </dgm:presLayoutVars>
      </dgm:prSet>
      <dgm:spPr/>
      <dgm:t>
        <a:bodyPr/>
        <a:lstStyle/>
        <a:p>
          <a:endParaRPr lang="fr-FR"/>
        </a:p>
      </dgm:t>
    </dgm:pt>
    <dgm:pt modelId="{DB327BA7-C6BC-4E92-8E87-E6F4E8E4AEBE}" type="pres">
      <dgm:prSet presAssocID="{14B44EE6-7126-4DC4-9891-13390E65FB65}" presName="descendantText" presStyleLbl="alignAccFollowNode1" presStyleIdx="3" presStyleCnt="4">
        <dgm:presLayoutVars>
          <dgm:bulletEnabled val="1"/>
        </dgm:presLayoutVars>
      </dgm:prSet>
      <dgm:spPr/>
      <dgm:t>
        <a:bodyPr/>
        <a:lstStyle/>
        <a:p>
          <a:endParaRPr lang="fr-FR"/>
        </a:p>
      </dgm:t>
    </dgm:pt>
  </dgm:ptLst>
  <dgm:cxnLst>
    <dgm:cxn modelId="{FE383DB5-0C5D-4F04-8FBB-1B4DAA72A6FD}" type="presOf" srcId="{190445E8-5100-4A23-93B5-8F0298EAA615}" destId="{BECBD91D-29D1-4874-BBF5-6F0FB1D17399}" srcOrd="0" destOrd="0" presId="urn:microsoft.com/office/officeart/2005/8/layout/vList5"/>
    <dgm:cxn modelId="{5CA04437-3ABA-4F32-A535-A06C0E3AAB19}" srcId="{14B44EE6-7126-4DC4-9891-13390E65FB65}" destId="{4AE0FADE-CB86-4939-BCA7-E5492C0FCBAB}" srcOrd="0" destOrd="0" parTransId="{A0367805-4735-4245-9D3A-8F71977D89D0}" sibTransId="{A831170D-51E1-4C27-B599-F17242214293}"/>
    <dgm:cxn modelId="{28F8680A-87D5-4992-9DFD-78760F926CF5}" type="presOf" srcId="{5D794081-A4E0-457C-BC18-3FADFF97AE05}" destId="{DB327BA7-C6BC-4E92-8E87-E6F4E8E4AEBE}" srcOrd="0" destOrd="2" presId="urn:microsoft.com/office/officeart/2005/8/layout/vList5"/>
    <dgm:cxn modelId="{BF098F1F-B179-4CA6-AC06-0A376A681866}" type="presOf" srcId="{695E5FED-6E19-44D9-9D84-6F56A20D20BA}" destId="{8D2CCC5B-06D3-453B-89AE-903CDE2811BA}" srcOrd="0" destOrd="0" presId="urn:microsoft.com/office/officeart/2005/8/layout/vList5"/>
    <dgm:cxn modelId="{82B88EA5-FA29-4AD8-8E83-5D27EC1DF19A}" srcId="{E7BF4609-F92A-4830-9D5B-1F88E173965C}" destId="{619056F5-2D9F-4CC4-BDB3-2A0B5A801472}" srcOrd="1" destOrd="0" parTransId="{62138C16-F4A2-407D-8262-16AB4E3367EC}" sibTransId="{5254169D-F8CF-4FDC-AB42-A15F9FF1F677}"/>
    <dgm:cxn modelId="{9A2B6822-5432-4242-B005-E4D83976BA0A}" type="presOf" srcId="{5D418DB4-3639-4C92-9A64-AC297C0A03FE}" destId="{DB327BA7-C6BC-4E92-8E87-E6F4E8E4AEBE}" srcOrd="0" destOrd="1" presId="urn:microsoft.com/office/officeart/2005/8/layout/vList5"/>
    <dgm:cxn modelId="{BA14D33B-2048-49B1-8790-224A53913B9D}" type="presOf" srcId="{619056F5-2D9F-4CC4-BDB3-2A0B5A801472}" destId="{BECBD91D-29D1-4874-BBF5-6F0FB1D17399}" srcOrd="0" destOrd="1" presId="urn:microsoft.com/office/officeart/2005/8/layout/vList5"/>
    <dgm:cxn modelId="{DD6C78DB-9D59-4717-9F7E-8F9ACA0B27DB}" type="presOf" srcId="{4AE0FADE-CB86-4939-BCA7-E5492C0FCBAB}" destId="{DB327BA7-C6BC-4E92-8E87-E6F4E8E4AEBE}" srcOrd="0" destOrd="0" presId="urn:microsoft.com/office/officeart/2005/8/layout/vList5"/>
    <dgm:cxn modelId="{22E0CAB4-8EE9-4FCB-A6F8-79A1CE92DD11}" srcId="{72D09AA8-6AF9-4EEE-AE41-B2F2E76BBD99}" destId="{E7BF4609-F92A-4830-9D5B-1F88E173965C}" srcOrd="0" destOrd="0" parTransId="{2A09039D-B3F1-4B08-96D9-205F42D735C8}" sibTransId="{75A020E1-DACE-4A65-B7E8-5FF80DB35004}"/>
    <dgm:cxn modelId="{FE88E8F3-E42A-405B-88BB-EB2FD9603DDA}" type="presOf" srcId="{72D09AA8-6AF9-4EEE-AE41-B2F2E76BBD99}" destId="{8AE3AF05-4F73-4DEC-ACFF-A433552FFA8E}" srcOrd="0" destOrd="0" presId="urn:microsoft.com/office/officeart/2005/8/layout/vList5"/>
    <dgm:cxn modelId="{42238BDA-F832-4880-8FF2-C75CD1124B3A}" srcId="{FEBB9C00-6AFE-4158-95F2-A6FB6816F351}" destId="{83811937-BEDA-419F-B871-17A4FE76FBC4}" srcOrd="0" destOrd="0" parTransId="{42593356-9C9E-4200-99E2-C6EA22BB6202}" sibTransId="{B9628CA0-FDA0-47F1-B664-08BEE30F1F97}"/>
    <dgm:cxn modelId="{5D3CC28F-B8EE-4C1D-8ECB-68323939CBDA}" type="presOf" srcId="{83811937-BEDA-419F-B871-17A4FE76FBC4}" destId="{438CFB2C-0905-4D14-B720-4AC6CC31F2A7}" srcOrd="0" destOrd="0" presId="urn:microsoft.com/office/officeart/2005/8/layout/vList5"/>
    <dgm:cxn modelId="{23A8B9F2-BDDB-42D2-B0D2-61A3EF01DA7D}" srcId="{14B44EE6-7126-4DC4-9891-13390E65FB65}" destId="{5D794081-A4E0-457C-BC18-3FADFF97AE05}" srcOrd="2" destOrd="0" parTransId="{CF0D12FE-A538-40E8-B814-B44F5A568E10}" sibTransId="{95A64100-66D9-4A29-9A7A-0C2020D57F5F}"/>
    <dgm:cxn modelId="{F8BB0537-A3DB-4A11-B32B-7E52C202DDF1}" type="presOf" srcId="{6A2E979F-7F21-4469-A411-28B0BC30D6A9}" destId="{4B5CEFAB-43F7-42DD-8E2B-F7AF32A62573}" srcOrd="0" destOrd="0" presId="urn:microsoft.com/office/officeart/2005/8/layout/vList5"/>
    <dgm:cxn modelId="{EE49519C-AA51-41A4-A818-5E4255460FC8}" srcId="{FEBB9C00-6AFE-4158-95F2-A6FB6816F351}" destId="{4949DB06-E1D9-40F5-80B2-65935F6FC0F7}" srcOrd="1" destOrd="0" parTransId="{36E75029-87B8-4906-950C-F82B85D05460}" sibTransId="{C7116CC8-FF97-4D4E-8FD5-C1BC0A027E70}"/>
    <dgm:cxn modelId="{D08187ED-F399-4492-B5DA-587BE6D2EB92}" type="presOf" srcId="{FEBB9C00-6AFE-4158-95F2-A6FB6816F351}" destId="{E75B8572-0918-4A51-8999-BC9D6D8120F1}" srcOrd="0" destOrd="0" presId="urn:microsoft.com/office/officeart/2005/8/layout/vList5"/>
    <dgm:cxn modelId="{75CAC8DF-A2D7-4935-9AFF-0232AF4ADA75}" srcId="{E7BF4609-F92A-4830-9D5B-1F88E173965C}" destId="{190445E8-5100-4A23-93B5-8F0298EAA615}" srcOrd="0" destOrd="0" parTransId="{7472E185-D565-46F9-AEA0-BE63DE522893}" sibTransId="{D6812590-C805-455F-99BA-41F5FF420789}"/>
    <dgm:cxn modelId="{2C213AC3-BC40-4654-9713-2B00B7A8F2F9}" srcId="{72D09AA8-6AF9-4EEE-AE41-B2F2E76BBD99}" destId="{14B44EE6-7126-4DC4-9891-13390E65FB65}" srcOrd="3" destOrd="0" parTransId="{98D26CB4-43CF-4607-B974-4ACE4739E611}" sibTransId="{D9FA0B54-1734-424B-9E80-FFE4B9F7E0F3}"/>
    <dgm:cxn modelId="{3A31812B-5801-48FC-AA6B-25A9D89F13DA}" type="presOf" srcId="{4949DB06-E1D9-40F5-80B2-65935F6FC0F7}" destId="{438CFB2C-0905-4D14-B720-4AC6CC31F2A7}" srcOrd="0" destOrd="1" presId="urn:microsoft.com/office/officeart/2005/8/layout/vList5"/>
    <dgm:cxn modelId="{3D8574AC-5C05-4F68-989A-805E6AA06A8F}" srcId="{72D09AA8-6AF9-4EEE-AE41-B2F2E76BBD99}" destId="{FEBB9C00-6AFE-4158-95F2-A6FB6816F351}" srcOrd="2" destOrd="0" parTransId="{CBF5B955-5520-4190-A027-5C33C3FB5480}" sibTransId="{AD98A54F-9585-4B28-9341-A684AE25A817}"/>
    <dgm:cxn modelId="{AD0927EA-0D6B-4822-9728-7D2AA2AA1149}" type="presOf" srcId="{284148E3-B591-475C-BB4A-772EEB3DA0DA}" destId="{8D2CCC5B-06D3-453B-89AE-903CDE2811BA}" srcOrd="0" destOrd="1" presId="urn:microsoft.com/office/officeart/2005/8/layout/vList5"/>
    <dgm:cxn modelId="{24FC72FF-5874-4417-9E15-B604CCF5782D}" srcId="{6A2E979F-7F21-4469-A411-28B0BC30D6A9}" destId="{695E5FED-6E19-44D9-9D84-6F56A20D20BA}" srcOrd="0" destOrd="0" parTransId="{903349F3-014F-422F-9AC6-EC7BC08B0CE5}" sibTransId="{5B112F41-14BD-4F39-90BD-B851F70EB8C6}"/>
    <dgm:cxn modelId="{38AC7A1C-C064-4274-97EE-4677E975072A}" type="presOf" srcId="{E7BF4609-F92A-4830-9D5B-1F88E173965C}" destId="{F0237F10-160F-463F-8C0C-7FD3756E372D}" srcOrd="0" destOrd="0" presId="urn:microsoft.com/office/officeart/2005/8/layout/vList5"/>
    <dgm:cxn modelId="{EC8E9D2D-F56C-4A45-8C55-C1BB6652A025}" srcId="{6A2E979F-7F21-4469-A411-28B0BC30D6A9}" destId="{284148E3-B591-475C-BB4A-772EEB3DA0DA}" srcOrd="1" destOrd="0" parTransId="{78B68648-105C-4A33-AA9A-51E07435CD65}" sibTransId="{C52B4691-AD50-4BD9-B089-8289A9C95A06}"/>
    <dgm:cxn modelId="{3A13643C-2253-44A9-9D02-3DBF0A703F1E}" srcId="{14B44EE6-7126-4DC4-9891-13390E65FB65}" destId="{5D418DB4-3639-4C92-9A64-AC297C0A03FE}" srcOrd="1" destOrd="0" parTransId="{CA823F81-D501-49A1-BE10-475ECABFB945}" sibTransId="{109E6F0F-A511-4B87-8E91-2FDF454633CB}"/>
    <dgm:cxn modelId="{E7F7A3E3-AE01-4C00-A4D5-E641483695D2}" srcId="{72D09AA8-6AF9-4EEE-AE41-B2F2E76BBD99}" destId="{6A2E979F-7F21-4469-A411-28B0BC30D6A9}" srcOrd="1" destOrd="0" parTransId="{E9A0B907-50DD-4883-8687-C37E176B98BB}" sibTransId="{60E695FC-4464-46E8-B89C-DBB38530FEC0}"/>
    <dgm:cxn modelId="{CC487D83-9593-4D4A-B445-96E2A6E69E5D}" type="presOf" srcId="{14B44EE6-7126-4DC4-9891-13390E65FB65}" destId="{B83DDB11-F3B5-4079-B055-20D7EA1A8651}" srcOrd="0" destOrd="0" presId="urn:microsoft.com/office/officeart/2005/8/layout/vList5"/>
    <dgm:cxn modelId="{B433CDB1-D851-4DA2-A61D-A4D9470104B6}" type="presParOf" srcId="{8AE3AF05-4F73-4DEC-ACFF-A433552FFA8E}" destId="{E5783D9D-20EB-454C-A016-0AF97D1A3D45}" srcOrd="0" destOrd="0" presId="urn:microsoft.com/office/officeart/2005/8/layout/vList5"/>
    <dgm:cxn modelId="{5334C9D3-D821-4B36-9AEF-CAD2E673F666}" type="presParOf" srcId="{E5783D9D-20EB-454C-A016-0AF97D1A3D45}" destId="{F0237F10-160F-463F-8C0C-7FD3756E372D}" srcOrd="0" destOrd="0" presId="urn:microsoft.com/office/officeart/2005/8/layout/vList5"/>
    <dgm:cxn modelId="{CCEEB4D7-B483-4E40-A4AA-E4DF9E6EDA70}" type="presParOf" srcId="{E5783D9D-20EB-454C-A016-0AF97D1A3D45}" destId="{BECBD91D-29D1-4874-BBF5-6F0FB1D17399}" srcOrd="1" destOrd="0" presId="urn:microsoft.com/office/officeart/2005/8/layout/vList5"/>
    <dgm:cxn modelId="{0B85A9CE-EAEB-4C57-B90B-55B478B16665}" type="presParOf" srcId="{8AE3AF05-4F73-4DEC-ACFF-A433552FFA8E}" destId="{DF72AAAD-A372-4A4B-8ED1-F742C1902644}" srcOrd="1" destOrd="0" presId="urn:microsoft.com/office/officeart/2005/8/layout/vList5"/>
    <dgm:cxn modelId="{53A50C6D-1D62-4F47-90DD-57E59B7EBD8E}" type="presParOf" srcId="{8AE3AF05-4F73-4DEC-ACFF-A433552FFA8E}" destId="{1ADA3063-0224-4A3C-83BA-02FBB69A07CA}" srcOrd="2" destOrd="0" presId="urn:microsoft.com/office/officeart/2005/8/layout/vList5"/>
    <dgm:cxn modelId="{668A8695-0A3A-4F7A-B2C2-D6E801D9FE54}" type="presParOf" srcId="{1ADA3063-0224-4A3C-83BA-02FBB69A07CA}" destId="{4B5CEFAB-43F7-42DD-8E2B-F7AF32A62573}" srcOrd="0" destOrd="0" presId="urn:microsoft.com/office/officeart/2005/8/layout/vList5"/>
    <dgm:cxn modelId="{67E47112-2331-4F70-9A45-DF5945D79657}" type="presParOf" srcId="{1ADA3063-0224-4A3C-83BA-02FBB69A07CA}" destId="{8D2CCC5B-06D3-453B-89AE-903CDE2811BA}" srcOrd="1" destOrd="0" presId="urn:microsoft.com/office/officeart/2005/8/layout/vList5"/>
    <dgm:cxn modelId="{C39D35A8-EC5F-44A2-B7FC-136A21888FE8}" type="presParOf" srcId="{8AE3AF05-4F73-4DEC-ACFF-A433552FFA8E}" destId="{58D9C543-8BC3-4E46-B49A-749BF0237323}" srcOrd="3" destOrd="0" presId="urn:microsoft.com/office/officeart/2005/8/layout/vList5"/>
    <dgm:cxn modelId="{F2884C68-BC62-4027-83C0-8F29A24B5B2C}" type="presParOf" srcId="{8AE3AF05-4F73-4DEC-ACFF-A433552FFA8E}" destId="{7C8117E2-4184-4661-9946-D7BB12673FE5}" srcOrd="4" destOrd="0" presId="urn:microsoft.com/office/officeart/2005/8/layout/vList5"/>
    <dgm:cxn modelId="{E8BB2565-8385-40A6-9E82-00F2C6280051}" type="presParOf" srcId="{7C8117E2-4184-4661-9946-D7BB12673FE5}" destId="{E75B8572-0918-4A51-8999-BC9D6D8120F1}" srcOrd="0" destOrd="0" presId="urn:microsoft.com/office/officeart/2005/8/layout/vList5"/>
    <dgm:cxn modelId="{4209C736-0B79-4538-8F1B-20ECB4CBFC7B}" type="presParOf" srcId="{7C8117E2-4184-4661-9946-D7BB12673FE5}" destId="{438CFB2C-0905-4D14-B720-4AC6CC31F2A7}" srcOrd="1" destOrd="0" presId="urn:microsoft.com/office/officeart/2005/8/layout/vList5"/>
    <dgm:cxn modelId="{313F6CD1-B10C-43AE-BE9A-2F7E7DE4C52B}" type="presParOf" srcId="{8AE3AF05-4F73-4DEC-ACFF-A433552FFA8E}" destId="{FF9ECBA1-1531-4DCB-ACD8-159E7F400B1A}" srcOrd="5" destOrd="0" presId="urn:microsoft.com/office/officeart/2005/8/layout/vList5"/>
    <dgm:cxn modelId="{CFDEC704-0986-4A79-9FC2-AF94052A39CF}" type="presParOf" srcId="{8AE3AF05-4F73-4DEC-ACFF-A433552FFA8E}" destId="{F9262CBC-B47F-432C-806F-5122708C9869}" srcOrd="6" destOrd="0" presId="urn:microsoft.com/office/officeart/2005/8/layout/vList5"/>
    <dgm:cxn modelId="{B232A9B4-5E64-49FD-B06D-3B4A329B1FD3}" type="presParOf" srcId="{F9262CBC-B47F-432C-806F-5122708C9869}" destId="{B83DDB11-F3B5-4079-B055-20D7EA1A8651}" srcOrd="0" destOrd="0" presId="urn:microsoft.com/office/officeart/2005/8/layout/vList5"/>
    <dgm:cxn modelId="{306A8C36-38A7-4E26-AEE3-B6F79089306E}" type="presParOf" srcId="{F9262CBC-B47F-432C-806F-5122708C9869}" destId="{DB327BA7-C6BC-4E92-8E87-E6F4E8E4AEBE}" srcOrd="1" destOrd="0" presId="urn:microsoft.com/office/officeart/2005/8/layout/vList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661C2D2-A95B-4B63-A46E-3BD8B95BAAEC}">
      <dsp:nvSpPr>
        <dsp:cNvPr id="0" name=""/>
        <dsp:cNvSpPr/>
      </dsp:nvSpPr>
      <dsp:spPr>
        <a:xfrm>
          <a:off x="0" y="4246330"/>
          <a:ext cx="8229600" cy="881313"/>
        </a:xfrm>
        <a:prstGeom prst="rec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b="1" kern="1200" dirty="0"/>
            <a:t>Salaire Imposable</a:t>
          </a:r>
        </a:p>
      </dsp:txBody>
      <dsp:txXfrm>
        <a:off x="0" y="4246330"/>
        <a:ext cx="8229600" cy="881313"/>
      </dsp:txXfrm>
    </dsp:sp>
    <dsp:sp modelId="{30A986B6-F696-4B5F-88CF-BD2C86FBAF79}">
      <dsp:nvSpPr>
        <dsp:cNvPr id="0" name=""/>
        <dsp:cNvSpPr/>
      </dsp:nvSpPr>
      <dsp:spPr>
        <a:xfrm rot="10800000">
          <a:off x="0" y="3021799"/>
          <a:ext cx="8229600" cy="1355460"/>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b="1" kern="1200" dirty="0"/>
            <a:t>Salaire Net</a:t>
          </a:r>
        </a:p>
      </dsp:txBody>
      <dsp:txXfrm>
        <a:off x="0" y="3021799"/>
        <a:ext cx="8229600" cy="475766"/>
      </dsp:txXfrm>
    </dsp:sp>
    <dsp:sp modelId="{CE9C42DA-1E4C-4D19-A24E-4A0F39ECA848}">
      <dsp:nvSpPr>
        <dsp:cNvPr id="0" name=""/>
        <dsp:cNvSpPr/>
      </dsp:nvSpPr>
      <dsp:spPr>
        <a:xfrm>
          <a:off x="0" y="3378570"/>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 CGS non déductible</a:t>
          </a:r>
        </a:p>
      </dsp:txBody>
      <dsp:txXfrm>
        <a:off x="0" y="3378570"/>
        <a:ext cx="4114799" cy="405282"/>
      </dsp:txXfrm>
    </dsp:sp>
    <dsp:sp modelId="{8428CE46-5A37-4D6B-9349-9F261CF8B5A3}">
      <dsp:nvSpPr>
        <dsp:cNvPr id="0" name=""/>
        <dsp:cNvSpPr/>
      </dsp:nvSpPr>
      <dsp:spPr>
        <a:xfrm>
          <a:off x="4114800" y="3378570"/>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 CRDS non déductible</a:t>
          </a:r>
        </a:p>
      </dsp:txBody>
      <dsp:txXfrm>
        <a:off x="4114800" y="3378570"/>
        <a:ext cx="4114799" cy="405282"/>
      </dsp:txXfrm>
    </dsp:sp>
    <dsp:sp modelId="{C7B4E37B-EAE6-4D6C-BBEF-78102DE209F8}">
      <dsp:nvSpPr>
        <dsp:cNvPr id="0" name=""/>
        <dsp:cNvSpPr/>
      </dsp:nvSpPr>
      <dsp:spPr>
        <a:xfrm rot="10800000">
          <a:off x="0" y="1625990"/>
          <a:ext cx="8229600" cy="1355460"/>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b="1" kern="1200" dirty="0"/>
            <a:t>=  Salaire Brut</a:t>
          </a:r>
        </a:p>
      </dsp:txBody>
      <dsp:txXfrm>
        <a:off x="0" y="1625990"/>
        <a:ext cx="8229600" cy="475766"/>
      </dsp:txXfrm>
    </dsp:sp>
    <dsp:sp modelId="{014200F7-AC0A-4C9C-931A-C288C4430112}">
      <dsp:nvSpPr>
        <dsp:cNvPr id="0" name=""/>
        <dsp:cNvSpPr/>
      </dsp:nvSpPr>
      <dsp:spPr>
        <a:xfrm>
          <a:off x="0" y="2036329"/>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 Cotisations Salariales</a:t>
          </a:r>
        </a:p>
      </dsp:txBody>
      <dsp:txXfrm>
        <a:off x="0" y="2036329"/>
        <a:ext cx="4114799" cy="405282"/>
      </dsp:txXfrm>
    </dsp:sp>
    <dsp:sp modelId="{8D1C458F-58E5-4138-8ADE-187D672AD531}">
      <dsp:nvSpPr>
        <dsp:cNvPr id="0" name=""/>
        <dsp:cNvSpPr/>
      </dsp:nvSpPr>
      <dsp:spPr>
        <a:xfrm>
          <a:off x="4114800" y="2082750"/>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 Impôts (CSG + CRDS)</a:t>
          </a:r>
        </a:p>
      </dsp:txBody>
      <dsp:txXfrm>
        <a:off x="4114800" y="2082750"/>
        <a:ext cx="4114799" cy="405282"/>
      </dsp:txXfrm>
    </dsp:sp>
    <dsp:sp modelId="{BE6CA51A-5BD3-4A5A-8B22-5484738D4497}">
      <dsp:nvSpPr>
        <dsp:cNvPr id="0" name=""/>
        <dsp:cNvSpPr/>
      </dsp:nvSpPr>
      <dsp:spPr>
        <a:xfrm rot="10800000">
          <a:off x="0" y="0"/>
          <a:ext cx="8229600" cy="1572497"/>
        </a:xfrm>
        <a:prstGeom prst="upArrowCallout">
          <a:avLst/>
        </a:prstGeom>
        <a:solidFill>
          <a:schemeClr val="lt1">
            <a:hueOff val="0"/>
            <a:satOff val="0"/>
            <a:lumOff val="0"/>
            <a:alphaOff val="0"/>
          </a:schemeClr>
        </a:solidFill>
        <a:ln>
          <a:noFill/>
        </a:ln>
        <a:effectLst>
          <a:outerShdw blurRad="40000" dist="23000" dir="5400000" rotWithShape="0">
            <a:srgbClr val="000000">
              <a:alpha val="35000"/>
            </a:srgbClr>
          </a:outerShdw>
        </a:effectLst>
        <a:sp3d prstMaterial="plastic">
          <a:bevelT w="50800" h="50800"/>
          <a:bevelB w="50800" h="50800"/>
        </a:sp3d>
      </dsp:spPr>
      <dsp:style>
        <a:lnRef idx="0">
          <a:scrgbClr r="0" g="0" b="0"/>
        </a:lnRef>
        <a:fillRef idx="1">
          <a:scrgbClr r="0" g="0" b="0"/>
        </a:fillRef>
        <a:effectRef idx="2">
          <a:scrgbClr r="0" g="0" b="0"/>
        </a:effectRef>
        <a:fontRef idx="minor">
          <a:schemeClr val="lt1"/>
        </a:fontRef>
      </dsp:style>
      <dsp:txBody>
        <a:bodyPr spcFirstLastPara="0" vert="horz" wrap="square" lIns="227584" tIns="227584" rIns="227584" bIns="227584" numCol="1" spcCol="1270" anchor="ctr" anchorCtr="0">
          <a:noAutofit/>
        </a:bodyPr>
        <a:lstStyle/>
        <a:p>
          <a:pPr lvl="0" algn="ctr" defTabSz="1422400">
            <a:lnSpc>
              <a:spcPct val="90000"/>
            </a:lnSpc>
            <a:spcBef>
              <a:spcPct val="0"/>
            </a:spcBef>
            <a:spcAft>
              <a:spcPct val="35000"/>
            </a:spcAft>
          </a:pPr>
          <a:r>
            <a:rPr lang="fr-FR" sz="3200" b="1" kern="1200" dirty="0"/>
            <a:t>Salaire super Brut (Coût salarial)</a:t>
          </a:r>
        </a:p>
      </dsp:txBody>
      <dsp:txXfrm>
        <a:off x="0" y="0"/>
        <a:ext cx="8229600" cy="551946"/>
      </dsp:txXfrm>
    </dsp:sp>
    <dsp:sp modelId="{7B55FC0B-A6EF-447B-BEDF-A8C148BFEBE7}">
      <dsp:nvSpPr>
        <dsp:cNvPr id="0" name=""/>
        <dsp:cNvSpPr/>
      </dsp:nvSpPr>
      <dsp:spPr>
        <a:xfrm>
          <a:off x="0" y="628035"/>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a:t>
          </a:r>
          <a:r>
            <a:rPr lang="fr-FR" sz="2100" b="1" kern="1200" dirty="0"/>
            <a:t> </a:t>
          </a:r>
          <a:r>
            <a:rPr lang="fr-FR" sz="2400" b="1" kern="1200" dirty="0"/>
            <a:t>Cotisations Patronales</a:t>
          </a:r>
        </a:p>
      </dsp:txBody>
      <dsp:txXfrm>
        <a:off x="0" y="628035"/>
        <a:ext cx="4114799" cy="405282"/>
      </dsp:txXfrm>
    </dsp:sp>
    <dsp:sp modelId="{3A5FF540-8CDD-4F52-AB5E-976049A4D2A2}">
      <dsp:nvSpPr>
        <dsp:cNvPr id="0" name=""/>
        <dsp:cNvSpPr/>
      </dsp:nvSpPr>
      <dsp:spPr>
        <a:xfrm>
          <a:off x="3970782" y="603467"/>
          <a:ext cx="4114799" cy="405282"/>
        </a:xfrm>
        <a:prstGeom prst="rect">
          <a:avLst/>
        </a:prstGeom>
        <a:solidFill>
          <a:schemeClr val="lt1">
            <a:alpha val="90000"/>
            <a:tint val="40000"/>
            <a:hueOff val="0"/>
            <a:satOff val="0"/>
            <a:lumOff val="0"/>
            <a:alphaOff val="0"/>
          </a:schemeClr>
        </a:solidFill>
        <a:ln>
          <a:noFill/>
        </a:ln>
        <a:effectLst>
          <a:outerShdw blurRad="40000" dist="23000" dir="5400000" rotWithShape="0">
            <a:srgbClr val="000000">
              <a:alpha val="35000"/>
            </a:srgbClr>
          </a:outerShdw>
        </a:effectLst>
        <a:sp3d z="50080" prstMaterial="plastic">
          <a:bevelT w="25400" h="25400"/>
          <a:bevelB w="25400" h="25400"/>
        </a:sp3d>
      </dsp:spPr>
      <dsp:style>
        <a:lnRef idx="0">
          <a:scrgbClr r="0" g="0" b="0"/>
        </a:lnRef>
        <a:fillRef idx="1">
          <a:scrgbClr r="0" g="0" b="0"/>
        </a:fillRef>
        <a:effectRef idx="2">
          <a:scrgbClr r="0" g="0" b="0"/>
        </a:effectRef>
        <a:fontRef idx="minor"/>
      </dsp:style>
      <dsp:txBody>
        <a:bodyPr spcFirstLastPara="0" vert="horz" wrap="square" lIns="170688" tIns="30480" rIns="170688" bIns="30480" numCol="1" spcCol="1270" anchor="ctr" anchorCtr="0">
          <a:noAutofit/>
        </a:bodyPr>
        <a:lstStyle/>
        <a:p>
          <a:pPr lvl="0" algn="ctr" defTabSz="1066800">
            <a:lnSpc>
              <a:spcPct val="90000"/>
            </a:lnSpc>
            <a:spcBef>
              <a:spcPct val="0"/>
            </a:spcBef>
            <a:spcAft>
              <a:spcPct val="35000"/>
            </a:spcAft>
          </a:pPr>
          <a:r>
            <a:rPr lang="fr-FR" sz="2400" b="1" kern="1200" dirty="0"/>
            <a:t>- Taxes </a:t>
          </a:r>
        </a:p>
      </dsp:txBody>
      <dsp:txXfrm>
        <a:off x="3970782" y="603467"/>
        <a:ext cx="4114799" cy="405282"/>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BD91D-29D1-4874-BBF5-6F0FB1D17399}">
      <dsp:nvSpPr>
        <dsp:cNvPr id="0" name=""/>
        <dsp:cNvSpPr/>
      </dsp:nvSpPr>
      <dsp:spPr>
        <a:xfrm rot="5400000">
          <a:off x="5271879" y="-2226769"/>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Famille  -  Accident du Travail et Maladie Professionnelle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Maladie - Vieillesse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URSSAF</a:t>
          </a:r>
          <a:endParaRPr lang="fr-FR" sz="1400" b="1" kern="1200" dirty="0">
            <a:solidFill>
              <a:srgbClr val="FF0000"/>
            </a:solidFill>
          </a:endParaRPr>
        </a:p>
      </dsp:txBody>
      <dsp:txXfrm rot="5400000">
        <a:off x="5271879" y="-2226769"/>
        <a:ext cx="648496" cy="5266944"/>
      </dsp:txXfrm>
    </dsp:sp>
    <dsp:sp modelId="{F0237F10-160F-463F-8C0C-7FD3756E372D}">
      <dsp:nvSpPr>
        <dsp:cNvPr id="0" name=""/>
        <dsp:cNvSpPr/>
      </dsp:nvSpPr>
      <dsp:spPr>
        <a:xfrm>
          <a:off x="0" y="1392"/>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smtClean="0"/>
            <a:t>Sécurité Sociale</a:t>
          </a:r>
          <a:endParaRPr lang="fr-FR" sz="2300" kern="1200" dirty="0"/>
        </a:p>
      </dsp:txBody>
      <dsp:txXfrm>
        <a:off x="0" y="1392"/>
        <a:ext cx="2962656" cy="810620"/>
      </dsp:txXfrm>
    </dsp:sp>
    <dsp:sp modelId="{9E1BEE12-8568-4C9B-9ECC-05E4B0061266}">
      <dsp:nvSpPr>
        <dsp:cNvPr id="0" name=""/>
        <dsp:cNvSpPr/>
      </dsp:nvSpPr>
      <dsp:spPr>
        <a:xfrm rot="5400000">
          <a:off x="5271879" y="-1375618"/>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Chômage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t>Garantie Paiement Salaire (AGS)</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URSSAF</a:t>
          </a:r>
          <a:endParaRPr lang="fr-FR" sz="1400" b="1" kern="1200" dirty="0">
            <a:solidFill>
              <a:srgbClr val="FF0000"/>
            </a:solidFill>
          </a:endParaRPr>
        </a:p>
      </dsp:txBody>
      <dsp:txXfrm rot="5400000">
        <a:off x="5271879" y="-1375618"/>
        <a:ext cx="648496" cy="5266944"/>
      </dsp:txXfrm>
    </dsp:sp>
    <dsp:sp modelId="{844DF6B2-9D37-45E7-B2DD-D67D92FC4FFD}">
      <dsp:nvSpPr>
        <dsp:cNvPr id="0" name=""/>
        <dsp:cNvSpPr/>
      </dsp:nvSpPr>
      <dsp:spPr>
        <a:xfrm>
          <a:off x="0" y="852543"/>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smtClean="0"/>
            <a:t>Unedic</a:t>
          </a:r>
          <a:endParaRPr lang="fr-FR" sz="2300" kern="1200" dirty="0"/>
        </a:p>
      </dsp:txBody>
      <dsp:txXfrm>
        <a:off x="0" y="852543"/>
        <a:ext cx="2962656" cy="810620"/>
      </dsp:txXfrm>
    </dsp:sp>
    <dsp:sp modelId="{EBB672EC-1D17-4276-8812-2A7ED3B17A1E}">
      <dsp:nvSpPr>
        <dsp:cNvPr id="0" name=""/>
        <dsp:cNvSpPr/>
      </dsp:nvSpPr>
      <dsp:spPr>
        <a:xfrm rot="5400000">
          <a:off x="5271879" y="-524467"/>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Logement</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URSSAF</a:t>
          </a:r>
          <a:endParaRPr lang="fr-FR" sz="1400" b="1" kern="1200" dirty="0">
            <a:solidFill>
              <a:srgbClr val="FF0000"/>
            </a:solidFill>
          </a:endParaRPr>
        </a:p>
      </dsp:txBody>
      <dsp:txXfrm rot="5400000">
        <a:off x="5271879" y="-524467"/>
        <a:ext cx="648496" cy="5266944"/>
      </dsp:txXfrm>
    </dsp:sp>
    <dsp:sp modelId="{15A2001E-72B5-48BD-8652-065C584D44A6}">
      <dsp:nvSpPr>
        <dsp:cNvPr id="0" name=""/>
        <dsp:cNvSpPr/>
      </dsp:nvSpPr>
      <dsp:spPr>
        <a:xfrm>
          <a:off x="0" y="1703694"/>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smtClean="0"/>
            <a:t>FNAL</a:t>
          </a:r>
          <a:endParaRPr lang="fr-FR" sz="2300" kern="1200" dirty="0"/>
        </a:p>
      </dsp:txBody>
      <dsp:txXfrm>
        <a:off x="0" y="1703694"/>
        <a:ext cx="2962656" cy="810620"/>
      </dsp:txXfrm>
    </dsp:sp>
    <dsp:sp modelId="{8D2CCC5B-06D3-453B-89AE-903CDE2811BA}">
      <dsp:nvSpPr>
        <dsp:cNvPr id="0" name=""/>
        <dsp:cNvSpPr/>
      </dsp:nvSpPr>
      <dsp:spPr>
        <a:xfrm rot="5400000">
          <a:off x="5271879" y="326683"/>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Régime de retraite complémentaire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selon CCN et département implantation</a:t>
          </a:r>
          <a:endParaRPr lang="fr-FR" sz="1400" b="1" kern="1200" dirty="0">
            <a:solidFill>
              <a:srgbClr val="FF0000"/>
            </a:solidFill>
          </a:endParaRPr>
        </a:p>
      </dsp:txBody>
      <dsp:txXfrm rot="5400000">
        <a:off x="5271879" y="326683"/>
        <a:ext cx="648496" cy="5266944"/>
      </dsp:txXfrm>
    </dsp:sp>
    <dsp:sp modelId="{4B5CEFAB-43F7-42DD-8E2B-F7AF32A62573}">
      <dsp:nvSpPr>
        <dsp:cNvPr id="0" name=""/>
        <dsp:cNvSpPr/>
      </dsp:nvSpPr>
      <dsp:spPr>
        <a:xfrm>
          <a:off x="0" y="2554845"/>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err="1" smtClean="0"/>
            <a:t>Agirc</a:t>
          </a:r>
          <a:r>
            <a:rPr lang="fr-FR" sz="2300" kern="1200" dirty="0" smtClean="0"/>
            <a:t>-</a:t>
          </a:r>
          <a:r>
            <a:rPr lang="fr-FR" sz="2300" kern="1200" dirty="0" err="1" smtClean="0"/>
            <a:t>Arrco</a:t>
          </a:r>
          <a:endParaRPr lang="fr-FR" sz="2300" kern="1200" dirty="0"/>
        </a:p>
      </dsp:txBody>
      <dsp:txXfrm>
        <a:off x="0" y="2554845"/>
        <a:ext cx="2962656" cy="810620"/>
      </dsp:txXfrm>
    </dsp:sp>
    <dsp:sp modelId="{BAB883AE-B5F1-4898-88C8-D9D5C27D22DF}">
      <dsp:nvSpPr>
        <dsp:cNvPr id="0" name=""/>
        <dsp:cNvSpPr/>
      </dsp:nvSpPr>
      <dsp:spPr>
        <a:xfrm rot="5400000">
          <a:off x="5271879" y="1177834"/>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Contribution Formation Professionnelle</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a:t>
          </a:r>
          <a:r>
            <a:rPr lang="fr-FR" sz="1400" b="1" kern="1200" dirty="0" smtClean="0">
              <a:solidFill>
                <a:srgbClr val="FF0000"/>
              </a:solidFill>
            </a:rPr>
            <a:t>AFDAS </a:t>
          </a:r>
          <a:r>
            <a:rPr lang="fr-FR" sz="1400" b="1" kern="1200" dirty="0" smtClean="0">
              <a:solidFill>
                <a:srgbClr val="FF0000"/>
              </a:solidFill>
            </a:rPr>
            <a:t>pour les associations</a:t>
          </a:r>
          <a:endParaRPr lang="fr-FR" sz="1400" b="1" kern="1200" dirty="0">
            <a:solidFill>
              <a:srgbClr val="FF0000"/>
            </a:solidFill>
          </a:endParaRPr>
        </a:p>
      </dsp:txBody>
      <dsp:txXfrm rot="5400000">
        <a:off x="5271879" y="1177834"/>
        <a:ext cx="648496" cy="5266944"/>
      </dsp:txXfrm>
    </dsp:sp>
    <dsp:sp modelId="{77D7ED0A-2F8F-4F5E-84BD-F8B528C65106}">
      <dsp:nvSpPr>
        <dsp:cNvPr id="0" name=""/>
        <dsp:cNvSpPr/>
      </dsp:nvSpPr>
      <dsp:spPr>
        <a:xfrm>
          <a:off x="18381" y="3449478"/>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err="1" smtClean="0"/>
            <a:t>Opco</a:t>
          </a:r>
          <a:endParaRPr lang="fr-FR" sz="2300" kern="1200" dirty="0"/>
        </a:p>
      </dsp:txBody>
      <dsp:txXfrm>
        <a:off x="18381" y="3449478"/>
        <a:ext cx="2962656" cy="810620"/>
      </dsp:txXfrm>
    </dsp:sp>
    <dsp:sp modelId="{438CFB2C-0905-4D14-B720-4AC6CC31F2A7}">
      <dsp:nvSpPr>
        <dsp:cNvPr id="0" name=""/>
        <dsp:cNvSpPr/>
      </dsp:nvSpPr>
      <dsp:spPr>
        <a:xfrm rot="5400000">
          <a:off x="5271879" y="2028985"/>
          <a:ext cx="648496"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14300" lvl="1" indent="-114300" algn="l" defTabSz="622300">
            <a:lnSpc>
              <a:spcPct val="90000"/>
            </a:lnSpc>
            <a:spcBef>
              <a:spcPct val="0"/>
            </a:spcBef>
            <a:spcAft>
              <a:spcPct val="15000"/>
            </a:spcAft>
            <a:buChar char="••"/>
          </a:pPr>
          <a:r>
            <a:rPr lang="fr-FR" sz="1400" b="1" kern="1200" dirty="0" smtClean="0"/>
            <a:t>Participation obligatoire  50 %minimum de la cotisation</a:t>
          </a:r>
          <a:endParaRPr lang="fr-FR" sz="1400" b="1" kern="1200" dirty="0"/>
        </a:p>
        <a:p>
          <a:pPr marL="114300" lvl="1" indent="-114300" algn="l" defTabSz="622300">
            <a:lnSpc>
              <a:spcPct val="90000"/>
            </a:lnSpc>
            <a:spcBef>
              <a:spcPct val="0"/>
            </a:spcBef>
            <a:spcAft>
              <a:spcPct val="15000"/>
            </a:spcAft>
            <a:buChar char="••"/>
          </a:pPr>
          <a:r>
            <a:rPr lang="fr-FR" sz="1400" b="1" kern="1200" dirty="0" smtClean="0">
              <a:solidFill>
                <a:srgbClr val="FF0000"/>
              </a:solidFill>
            </a:rPr>
            <a:t>Organisme collecteur : Voir organismes conseillés par CCN</a:t>
          </a:r>
          <a:endParaRPr lang="fr-FR" sz="1400" b="1" kern="1200" dirty="0">
            <a:solidFill>
              <a:srgbClr val="FF0000"/>
            </a:solidFill>
          </a:endParaRPr>
        </a:p>
      </dsp:txBody>
      <dsp:txXfrm rot="5400000">
        <a:off x="5271879" y="2028985"/>
        <a:ext cx="648496" cy="5266944"/>
      </dsp:txXfrm>
    </dsp:sp>
    <dsp:sp modelId="{E75B8572-0918-4A51-8999-BC9D6D8120F1}">
      <dsp:nvSpPr>
        <dsp:cNvPr id="0" name=""/>
        <dsp:cNvSpPr/>
      </dsp:nvSpPr>
      <dsp:spPr>
        <a:xfrm>
          <a:off x="0" y="4257147"/>
          <a:ext cx="2962656" cy="810620"/>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7630" tIns="43815" rIns="87630" bIns="43815" numCol="1" spcCol="1270" anchor="ctr" anchorCtr="0">
          <a:noAutofit/>
        </a:bodyPr>
        <a:lstStyle/>
        <a:p>
          <a:pPr lvl="0" algn="ctr" defTabSz="1022350">
            <a:lnSpc>
              <a:spcPct val="90000"/>
            </a:lnSpc>
            <a:spcBef>
              <a:spcPct val="0"/>
            </a:spcBef>
            <a:spcAft>
              <a:spcPct val="35000"/>
            </a:spcAft>
          </a:pPr>
          <a:r>
            <a:rPr lang="fr-FR" sz="2300" kern="1200" dirty="0" smtClean="0"/>
            <a:t>Mutuelle-Santé/Prévoyance</a:t>
          </a:r>
          <a:endParaRPr lang="fr-FR" sz="2300" kern="1200" dirty="0"/>
        </a:p>
      </dsp:txBody>
      <dsp:txXfrm>
        <a:off x="0" y="4257147"/>
        <a:ext cx="2962656" cy="810620"/>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BECBD91D-29D1-4874-BBF5-6F0FB1D17399}">
      <dsp:nvSpPr>
        <dsp:cNvPr id="0" name=""/>
        <dsp:cNvSpPr/>
      </dsp:nvSpPr>
      <dsp:spPr>
        <a:xfrm rot="5400000">
          <a:off x="5108023" y="-2020804"/>
          <a:ext cx="97620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b="1" kern="1200" dirty="0" smtClean="0"/>
            <a:t>Maladie - Vieillesse</a:t>
          </a:r>
          <a:endParaRPr lang="fr-FR" sz="1700" b="1" kern="1200" dirty="0"/>
        </a:p>
        <a:p>
          <a:pPr marL="171450" lvl="1" indent="-171450" algn="l" defTabSz="755650">
            <a:lnSpc>
              <a:spcPct val="90000"/>
            </a:lnSpc>
            <a:spcBef>
              <a:spcPct val="0"/>
            </a:spcBef>
            <a:spcAft>
              <a:spcPct val="15000"/>
            </a:spcAft>
            <a:buChar char="••"/>
          </a:pPr>
          <a:r>
            <a:rPr lang="fr-FR" sz="1700" b="1" kern="1200" dirty="0" smtClean="0">
              <a:solidFill>
                <a:srgbClr val="FF0000"/>
              </a:solidFill>
            </a:rPr>
            <a:t>Organisme collecteur  : URSSAF</a:t>
          </a:r>
          <a:endParaRPr lang="fr-FR" sz="1700" b="1" kern="1200" dirty="0">
            <a:solidFill>
              <a:srgbClr val="FF0000"/>
            </a:solidFill>
          </a:endParaRPr>
        </a:p>
      </dsp:txBody>
      <dsp:txXfrm rot="5400000">
        <a:off x="5108023" y="-2020804"/>
        <a:ext cx="976209" cy="5266944"/>
      </dsp:txXfrm>
    </dsp:sp>
    <dsp:sp modelId="{F0237F10-160F-463F-8C0C-7FD3756E372D}">
      <dsp:nvSpPr>
        <dsp:cNvPr id="0" name=""/>
        <dsp:cNvSpPr/>
      </dsp:nvSpPr>
      <dsp:spPr>
        <a:xfrm>
          <a:off x="0" y="2537"/>
          <a:ext cx="2962656" cy="1220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Sécurité Sociale</a:t>
          </a:r>
          <a:endParaRPr lang="fr-FR" sz="3200" kern="1200" dirty="0"/>
        </a:p>
      </dsp:txBody>
      <dsp:txXfrm>
        <a:off x="0" y="2537"/>
        <a:ext cx="2962656" cy="1220261"/>
      </dsp:txXfrm>
    </dsp:sp>
    <dsp:sp modelId="{8D2CCC5B-06D3-453B-89AE-903CDE2811BA}">
      <dsp:nvSpPr>
        <dsp:cNvPr id="0" name=""/>
        <dsp:cNvSpPr/>
      </dsp:nvSpPr>
      <dsp:spPr>
        <a:xfrm rot="5400000">
          <a:off x="5108023" y="-739529"/>
          <a:ext cx="97620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b="1" kern="1200" dirty="0" smtClean="0"/>
            <a:t>Régime de retraite complémentaire</a:t>
          </a:r>
          <a:endParaRPr lang="fr-FR" sz="1700" b="1" kern="1200" dirty="0"/>
        </a:p>
        <a:p>
          <a:pPr marL="171450" lvl="1" indent="-171450" algn="l" defTabSz="755650">
            <a:lnSpc>
              <a:spcPct val="90000"/>
            </a:lnSpc>
            <a:spcBef>
              <a:spcPct val="0"/>
            </a:spcBef>
            <a:spcAft>
              <a:spcPct val="15000"/>
            </a:spcAft>
            <a:buChar char="••"/>
          </a:pPr>
          <a:r>
            <a:rPr lang="fr-FR" sz="1700" b="1" kern="1200" dirty="0" smtClean="0">
              <a:solidFill>
                <a:srgbClr val="FF0000"/>
              </a:solidFill>
            </a:rPr>
            <a:t>Organisme collecteur  : selon CCN et département implantation</a:t>
          </a:r>
          <a:endParaRPr lang="fr-FR" sz="1700" b="1" kern="1200" dirty="0">
            <a:solidFill>
              <a:srgbClr val="FF0000"/>
            </a:solidFill>
          </a:endParaRPr>
        </a:p>
      </dsp:txBody>
      <dsp:txXfrm rot="5400000">
        <a:off x="5108023" y="-739529"/>
        <a:ext cx="976209" cy="5266944"/>
      </dsp:txXfrm>
    </dsp:sp>
    <dsp:sp modelId="{4B5CEFAB-43F7-42DD-8E2B-F7AF32A62573}">
      <dsp:nvSpPr>
        <dsp:cNvPr id="0" name=""/>
        <dsp:cNvSpPr/>
      </dsp:nvSpPr>
      <dsp:spPr>
        <a:xfrm>
          <a:off x="0" y="1283811"/>
          <a:ext cx="2962656" cy="1220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err="1" smtClean="0"/>
            <a:t>Agirc</a:t>
          </a:r>
          <a:r>
            <a:rPr lang="fr-FR" sz="3200" kern="1200" dirty="0" smtClean="0"/>
            <a:t> - </a:t>
          </a:r>
          <a:r>
            <a:rPr lang="fr-FR" sz="3200" kern="1200" dirty="0" err="1" smtClean="0"/>
            <a:t>Arrco</a:t>
          </a:r>
          <a:endParaRPr lang="fr-FR" sz="3200" kern="1200" dirty="0"/>
        </a:p>
      </dsp:txBody>
      <dsp:txXfrm>
        <a:off x="0" y="1283811"/>
        <a:ext cx="2962656" cy="1220261"/>
      </dsp:txXfrm>
    </dsp:sp>
    <dsp:sp modelId="{438CFB2C-0905-4D14-B720-4AC6CC31F2A7}">
      <dsp:nvSpPr>
        <dsp:cNvPr id="0" name=""/>
        <dsp:cNvSpPr/>
      </dsp:nvSpPr>
      <dsp:spPr>
        <a:xfrm rot="5400000">
          <a:off x="5108023" y="541745"/>
          <a:ext cx="97620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9540" tIns="64770" rIns="129540" bIns="64770" numCol="1" spcCol="1270" anchor="ctr" anchorCtr="0">
          <a:noAutofit/>
        </a:bodyPr>
        <a:lstStyle/>
        <a:p>
          <a:pPr marL="171450" lvl="1" indent="-171450" algn="l" defTabSz="755650">
            <a:lnSpc>
              <a:spcPct val="90000"/>
            </a:lnSpc>
            <a:spcBef>
              <a:spcPct val="0"/>
            </a:spcBef>
            <a:spcAft>
              <a:spcPct val="15000"/>
            </a:spcAft>
            <a:buChar char="••"/>
          </a:pPr>
          <a:r>
            <a:rPr lang="fr-FR" sz="1700" b="1" kern="1200" dirty="0" smtClean="0"/>
            <a:t>Participation obligatoire  50 % maximum de la cotisation + options personnelles</a:t>
          </a:r>
          <a:endParaRPr lang="fr-FR" sz="1700" b="1" kern="1200" dirty="0"/>
        </a:p>
        <a:p>
          <a:pPr marL="171450" lvl="1" indent="-171450" algn="l" defTabSz="755650">
            <a:lnSpc>
              <a:spcPct val="90000"/>
            </a:lnSpc>
            <a:spcBef>
              <a:spcPct val="0"/>
            </a:spcBef>
            <a:spcAft>
              <a:spcPct val="15000"/>
            </a:spcAft>
            <a:buChar char="••"/>
          </a:pPr>
          <a:r>
            <a:rPr lang="fr-FR" sz="1700" b="1" kern="1200" dirty="0" smtClean="0">
              <a:solidFill>
                <a:srgbClr val="FF0000"/>
              </a:solidFill>
            </a:rPr>
            <a:t>Organisme collecteur : Voir organismes conseillés par CCN</a:t>
          </a:r>
          <a:endParaRPr lang="fr-FR" sz="1700" b="1" kern="1200" dirty="0">
            <a:solidFill>
              <a:srgbClr val="FF0000"/>
            </a:solidFill>
          </a:endParaRPr>
        </a:p>
      </dsp:txBody>
      <dsp:txXfrm rot="5400000">
        <a:off x="5108023" y="541745"/>
        <a:ext cx="976209" cy="5266944"/>
      </dsp:txXfrm>
    </dsp:sp>
    <dsp:sp modelId="{E75B8572-0918-4A51-8999-BC9D6D8120F1}">
      <dsp:nvSpPr>
        <dsp:cNvPr id="0" name=""/>
        <dsp:cNvSpPr/>
      </dsp:nvSpPr>
      <dsp:spPr>
        <a:xfrm>
          <a:off x="0" y="2565086"/>
          <a:ext cx="2962656" cy="1220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Mutuelle-Santé  Prévoyance</a:t>
          </a:r>
          <a:endParaRPr lang="fr-FR" sz="3200" kern="1200" dirty="0"/>
        </a:p>
      </dsp:txBody>
      <dsp:txXfrm>
        <a:off x="0" y="2565086"/>
        <a:ext cx="2962656" cy="1220261"/>
      </dsp:txXfrm>
    </dsp:sp>
    <dsp:sp modelId="{DB327BA7-C6BC-4E92-8E87-E6F4E8E4AEBE}">
      <dsp:nvSpPr>
        <dsp:cNvPr id="0" name=""/>
        <dsp:cNvSpPr/>
      </dsp:nvSpPr>
      <dsp:spPr>
        <a:xfrm rot="5400000">
          <a:off x="5108023" y="1823020"/>
          <a:ext cx="976209" cy="5266944"/>
        </a:xfrm>
        <a:prstGeom prst="round2SameRect">
          <a:avLst/>
        </a:prstGeom>
        <a:solidFill>
          <a:schemeClr val="accent1">
            <a:alpha val="90000"/>
            <a:tint val="40000"/>
            <a:hueOff val="0"/>
            <a:satOff val="0"/>
            <a:lumOff val="0"/>
            <a:alphaOff val="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770" tIns="32385" rIns="64770" bIns="32385" numCol="1" spcCol="1270" anchor="ctr" anchorCtr="0">
          <a:noAutofit/>
        </a:bodyPr>
        <a:lstStyle/>
        <a:p>
          <a:pPr marL="171450" lvl="1" indent="-171450" algn="l" defTabSz="755650">
            <a:lnSpc>
              <a:spcPct val="90000"/>
            </a:lnSpc>
            <a:spcBef>
              <a:spcPct val="0"/>
            </a:spcBef>
            <a:spcAft>
              <a:spcPct val="15000"/>
            </a:spcAft>
            <a:buChar char="••"/>
          </a:pPr>
          <a:r>
            <a:rPr lang="fr-FR" sz="1700" b="1" kern="1200" dirty="0" smtClean="0"/>
            <a:t>CSG : Contribution Sociale Généralisée</a:t>
          </a:r>
          <a:endParaRPr lang="fr-FR" sz="1700" b="1" kern="1200" dirty="0"/>
        </a:p>
        <a:p>
          <a:pPr marL="171450" lvl="1" indent="-171450" algn="l" defTabSz="755650">
            <a:lnSpc>
              <a:spcPct val="90000"/>
            </a:lnSpc>
            <a:spcBef>
              <a:spcPct val="0"/>
            </a:spcBef>
            <a:spcAft>
              <a:spcPct val="15000"/>
            </a:spcAft>
            <a:buChar char="••"/>
          </a:pPr>
          <a:r>
            <a:rPr lang="fr-FR" sz="1700" b="1" kern="1200" dirty="0" smtClean="0"/>
            <a:t>CRDS : Contribution Remboursement Dette Sociale</a:t>
          </a:r>
          <a:endParaRPr lang="fr-FR" sz="1700" b="1" kern="1200" dirty="0"/>
        </a:p>
        <a:p>
          <a:pPr marL="171450" lvl="1" indent="-171450" algn="l" defTabSz="755650">
            <a:lnSpc>
              <a:spcPct val="90000"/>
            </a:lnSpc>
            <a:spcBef>
              <a:spcPct val="0"/>
            </a:spcBef>
            <a:spcAft>
              <a:spcPct val="15000"/>
            </a:spcAft>
            <a:buChar char="••"/>
          </a:pPr>
          <a:r>
            <a:rPr lang="fr-FR" sz="1700" b="1" kern="1200" dirty="0" smtClean="0">
              <a:solidFill>
                <a:srgbClr val="FF0000"/>
              </a:solidFill>
            </a:rPr>
            <a:t>Organisme collecteur  : URSSAF</a:t>
          </a:r>
          <a:endParaRPr lang="fr-FR" sz="1700" kern="1200" dirty="0"/>
        </a:p>
      </dsp:txBody>
      <dsp:txXfrm rot="5400000">
        <a:off x="5108023" y="1823020"/>
        <a:ext cx="976209" cy="5266944"/>
      </dsp:txXfrm>
    </dsp:sp>
    <dsp:sp modelId="{B83DDB11-F3B5-4079-B055-20D7EA1A8651}">
      <dsp:nvSpPr>
        <dsp:cNvPr id="0" name=""/>
        <dsp:cNvSpPr/>
      </dsp:nvSpPr>
      <dsp:spPr>
        <a:xfrm>
          <a:off x="10323" y="3845018"/>
          <a:ext cx="2962656" cy="1220261"/>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60960" rIns="121920" bIns="60960" numCol="1" spcCol="1270" anchor="ctr" anchorCtr="0">
          <a:noAutofit/>
        </a:bodyPr>
        <a:lstStyle/>
        <a:p>
          <a:pPr lvl="0" algn="ctr" defTabSz="1422400">
            <a:lnSpc>
              <a:spcPct val="90000"/>
            </a:lnSpc>
            <a:spcBef>
              <a:spcPct val="0"/>
            </a:spcBef>
            <a:spcAft>
              <a:spcPct val="35000"/>
            </a:spcAft>
          </a:pPr>
          <a:r>
            <a:rPr lang="fr-FR" sz="3200" kern="1200" dirty="0" smtClean="0"/>
            <a:t>Impôts</a:t>
          </a:r>
          <a:endParaRPr lang="fr-FR" sz="3200" kern="1200" dirty="0"/>
        </a:p>
      </dsp:txBody>
      <dsp:txXfrm>
        <a:off x="10323" y="3845018"/>
        <a:ext cx="2962656" cy="1220261"/>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6">
  <dgm:title val=""/>
  <dgm:desc val=""/>
  <dgm:catLst>
    <dgm:cat type="3D" pri="11600"/>
  </dgm:catLst>
  <dgm:scene3d>
    <a:camera prst="perspectiveRelaxedModerately" zoom="92000"/>
    <a:lightRig rig="balanced" dir="t">
      <a:rot lat="0" lon="0" rev="12700000"/>
    </a:lightRig>
  </dgm:scene3d>
  <dgm:styleLbl name="node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l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venn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tx1"/>
      </a:fontRef>
    </dgm:style>
  </dgm:styleLbl>
  <dgm:styleLbl name="alignNode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a:schemeClr val="lt1"/>
      </a:fontRef>
    </dgm:style>
  </dgm:styleLbl>
  <dgm:styleLbl name="nod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node4">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fgImgPlace1">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z="-54000" prstMaterial="plastic">
      <a:bevelT w="50800" h="50800"/>
      <a:bevelB w="50800" h="50800"/>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z="-2540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fgSibTrans2D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bgSibTrans2D1">
    <dgm:scene3d>
      <a:camera prst="orthographicFront"/>
      <a:lightRig rig="threePt" dir="t"/>
    </dgm:scene3d>
    <dgm:sp3d z="-54080" prstMaterial="plastic">
      <a:bevelT w="25400" h="25400"/>
      <a:bevelB w="25400" h="25400"/>
    </dgm:sp3d>
    <dgm:txPr/>
    <dgm:style>
      <a:lnRef idx="1">
        <a:scrgbClr r="0" g="0" b="0"/>
      </a:lnRef>
      <a:fillRef idx="1">
        <a:scrgbClr r="0" g="0" b="0"/>
      </a:fillRef>
      <a:effectRef idx="2">
        <a:scrgbClr r="0" g="0" b="0"/>
      </a:effectRef>
      <a:fontRef idx="minor">
        <a:schemeClr val="lt1"/>
      </a:fontRef>
    </dgm:style>
  </dgm:styleLbl>
  <dgm:styleLbl name="sibTrans1D1">
    <dgm:scene3d>
      <a:camera prst="orthographicFront"/>
      <a:lightRig rig="threePt" dir="t"/>
    </dgm:scene3d>
    <dgm:sp3d z="-25400" prstMaterial="plastic"/>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75000" prstMaterial="plastic"/>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1">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2">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asst3">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a:schemeClr val="lt1"/>
      </a:fontRef>
    </dgm:style>
  </dgm:styleLbl>
  <dgm:styleLbl name="parChTrans2D1">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3">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2D4">
    <dgm:scene3d>
      <a:camera prst="orthographicFront"/>
      <a:lightRig rig="threePt" dir="t"/>
    </dgm:scene3d>
    <dgm:sp3d z="-25400" prstMaterial="plastic">
      <a:bevelT w="25400" h="25400"/>
      <a:bevelB w="25400" h="25400"/>
    </dgm:sp3d>
    <dgm:txPr/>
    <dgm:style>
      <a:lnRef idx="0">
        <a:scrgbClr r="0" g="0" b="0"/>
      </a:lnRef>
      <a:fillRef idx="1">
        <a:scrgbClr r="0" g="0" b="0"/>
      </a:fillRef>
      <a:effectRef idx="2">
        <a:scrgbClr r="0" g="0" b="0"/>
      </a:effectRef>
      <a:fontRef idx="minor">
        <a:schemeClr val="lt1"/>
      </a:fontRef>
    </dgm:style>
  </dgm:styleLbl>
  <dgm:styleLbl name="parChTrans1D1">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2">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3">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parChTrans1D4">
    <dgm:scene3d>
      <a:camera prst="orthographicFront"/>
      <a:lightRig rig="threePt" dir="t"/>
    </dgm:scene3d>
    <dgm:sp3d z="-25400" prstMaterial="plastic"/>
    <dgm:txPr/>
    <dgm:style>
      <a:lnRef idx="2">
        <a:scrgbClr r="0" g="0" b="0"/>
      </a:lnRef>
      <a:fillRef idx="0">
        <a:scrgbClr r="0" g="0" b="0"/>
      </a:fillRef>
      <a:effectRef idx="0">
        <a:scrgbClr r="0" g="0" b="0"/>
      </a:effectRef>
      <a:fontRef idx="minor">
        <a:schemeClr val="tx1"/>
      </a:fontRef>
    </dgm:style>
  </dgm:styleLbl>
  <dgm:styleLbl name="fgAcc1">
    <dgm:scene3d>
      <a:camera prst="orthographicFront"/>
      <a:lightRig rig="threePt" dir="t"/>
    </dgm:scene3d>
    <dgm:sp3d z="50080" prstMaterial="plastic">
      <a:bevelT w="25400" h="25400"/>
      <a:bevelB w="25400" h="25400"/>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prstMaterial="plastic">
      <a:bevelT w="50800" h="50800"/>
      <a:bevelB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prstMaterial="plastic">
      <a:bevelT w="25400" h="25400"/>
      <a:bevelB w="25400" h="254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152400" prstMaterial="plastic">
      <a:bevelT w="25400" h="25400"/>
      <a:bevelB w="25400" h="254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sp3d z="50080" prstMaterial="plastic">
      <a:bevelT w="25400" h="25400"/>
      <a:bevelB w="25400" h="25400"/>
    </dgm:sp3d>
    <dgm:txPr/>
    <dgm:style>
      <a:lnRef idx="0">
        <a:scrgbClr r="0" g="0" b="0"/>
      </a:lnRef>
      <a:fillRef idx="1">
        <a:scrgbClr r="0" g="0" b="0"/>
      </a:fillRef>
      <a:effectRef idx="2">
        <a:scrgbClr r="0" g="0" b="0"/>
      </a:effectRef>
      <a:fontRef idx="minor"/>
    </dgm:style>
  </dgm:styleLbl>
  <dgm:styleLbl name="alignAccFollowNode1">
    <dgm:scene3d>
      <a:camera prst="orthographicFront"/>
      <a:lightRig rig="threePt" dir="t"/>
    </dgm:scene3d>
    <dgm:sp3d prstMaterial="plastic">
      <a:bevelT w="25400" h="25400"/>
      <a:bevelB w="25400" h="25400"/>
    </dgm:sp3d>
    <dgm:txPr/>
    <dgm:style>
      <a:lnRef idx="0">
        <a:scrgbClr r="0" g="0" b="0"/>
      </a:lnRef>
      <a:fillRef idx="1">
        <a:scrgbClr r="0" g="0" b="0"/>
      </a:fillRef>
      <a:effectRef idx="2">
        <a:scrgbClr r="0" g="0" b="0"/>
      </a:effectRef>
      <a:fontRef idx="minor"/>
    </dgm:style>
  </dgm:styleLbl>
  <dgm:styleLbl name="bgAccFollowNode1">
    <dgm:scene3d>
      <a:camera prst="orthographicFront"/>
      <a:lightRig rig="threePt" dir="t"/>
    </dgm:scene3d>
    <dgm:sp3d z="-152400" prstMaterial="plastic">
      <a:bevelT w="25400" h="25400"/>
      <a:bevelB w="25400" h="25400"/>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0080" prstMaterial="plastic">
      <a:bevelT w="25400" h="25400"/>
      <a:bevelB w="25400" h="25400"/>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52400" prstMaterial="plastic">
      <a:bevelT w="25400" h="25400"/>
      <a:bevelB w="25400" h="25400"/>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prstMaterial="plastic">
      <a:bevelT w="50800" h="50800"/>
      <a:bevelB w="50800" h="50800"/>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z="-10400" extrusionH="12700" prstMaterial="plastic"/>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0080" prstMaterial="plastic">
      <a:bevelT w="50800" h="50800"/>
      <a:bevelB w="50800" h="50800"/>
    </dgm:sp3d>
    <dgm:txPr/>
    <dgm:style>
      <a:lnRef idx="0">
        <a:scrgbClr r="0" g="0" b="0"/>
      </a:lnRef>
      <a:fillRef idx="1">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1">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7E4CB21-4D1A-41D5-9764-A7DF9A77457A}" type="datetimeFigureOut">
              <a:rPr lang="fr-FR" smtClean="0"/>
              <a:pPr/>
              <a:t>24/01/2020</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1668FF9-A78E-4F46-9B22-7513584D063C}" type="slidenum">
              <a:rPr lang="fr-FR" smtClean="0"/>
              <a:pPr/>
              <a:t>‹N°›</a:t>
            </a:fld>
            <a:endParaRPr lang="fr-F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668FF9-A78E-4F46-9B22-7513584D063C}" type="slidenum">
              <a:rPr lang="fr-FR" smtClean="0"/>
              <a:pPr/>
              <a:t>15</a:t>
            </a:fld>
            <a:endParaRPr lang="fr-F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1668FF9-A78E-4F46-9B22-7513584D063C}" type="slidenum">
              <a:rPr lang="fr-FR" smtClean="0"/>
              <a:pPr/>
              <a:t>16</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2C20F576-8AA3-4B98-A230-9D18FAC590FA}" type="datetimeFigureOut">
              <a:rPr lang="fr-FR" smtClean="0"/>
              <a:pPr/>
              <a:t>24/01/2020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C34F2882-0C06-4021-943F-214116B5B9B5}" type="slidenum">
              <a:rPr lang="fr-FR" smtClean="0"/>
              <a:pPr/>
              <a:t>‹N°›</a:t>
            </a:fld>
            <a:endParaRPr lang="fr-F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C20F576-8AA3-4B98-A230-9D18FAC590FA}" type="datetimeFigureOut">
              <a:rPr lang="fr-FR" smtClean="0"/>
              <a:pPr/>
              <a:t>24/01/2020</a:t>
            </a:fld>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34F2882-0C06-4021-943F-214116B5B9B5}"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ervice-public.fr/particuliers/vosdroits/F15504" TargetMode="External"/><Relationship Id="rId2" Type="http://schemas.openxmlformats.org/officeDocument/2006/relationships/hyperlink" Target="https://www.service-public.fr/particuliers/vosdroits/F10705" TargetMode="External"/><Relationship Id="rId1" Type="http://schemas.openxmlformats.org/officeDocument/2006/relationships/slideLayout" Target="../slideLayouts/slideLayout2.xml"/><Relationship Id="rId4" Type="http://schemas.openxmlformats.org/officeDocument/2006/relationships/hyperlink" Target="https://www.service-public.fr/particuliers/vosdroits/F34030"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economie.gouv.fr/entreprises/frais-transport-salaries"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conomie.gouv.fr/particuliers/prelevement-a-la-source-2019" TargetMode="External"/><Relationship Id="rId2" Type="http://schemas.openxmlformats.org/officeDocument/2006/relationships/hyperlink" Target="https://www.economie.gouv.fr/particuliers/tranches-imposition-impot-revenu" TargetMode="External"/><Relationship Id="rId1" Type="http://schemas.openxmlformats.org/officeDocument/2006/relationships/slideLayout" Target="../slideLayouts/slideLayout2.xml"/><Relationship Id="rId4" Type="http://schemas.openxmlformats.org/officeDocument/2006/relationships/hyperlink" Target="https://www.economie.gouv.fr/particuliers/adapter-votre-taux-pour-prelevement-a-source"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re 1"/>
          <p:cNvSpPr>
            <a:spLocks noGrp="1"/>
          </p:cNvSpPr>
          <p:nvPr>
            <p:ph type="ctrTitle"/>
          </p:nvPr>
        </p:nvSpPr>
        <p:spPr>
          <a:xfrm>
            <a:off x="683568" y="2924944"/>
            <a:ext cx="7920037" cy="1470025"/>
          </a:xfrm>
        </p:spPr>
        <p:txBody>
          <a:bodyPr/>
          <a:lstStyle/>
          <a:p>
            <a:r>
              <a:rPr lang="fr-FR" dirty="0" smtClean="0"/>
              <a:t>Formation</a:t>
            </a:r>
            <a:br>
              <a:rPr lang="fr-FR" dirty="0" smtClean="0"/>
            </a:br>
            <a:r>
              <a:rPr lang="fr-FR" dirty="0" smtClean="0"/>
              <a:t>Gestion salariale</a:t>
            </a:r>
          </a:p>
        </p:txBody>
      </p:sp>
      <p:sp>
        <p:nvSpPr>
          <p:cNvPr id="2051" name="Sous-titre 2"/>
          <p:cNvSpPr>
            <a:spLocks noGrp="1"/>
          </p:cNvSpPr>
          <p:nvPr>
            <p:ph type="subTitle" idx="1"/>
          </p:nvPr>
        </p:nvSpPr>
        <p:spPr>
          <a:xfrm>
            <a:off x="611560" y="4653136"/>
            <a:ext cx="7920037" cy="911225"/>
          </a:xfrm>
        </p:spPr>
        <p:txBody>
          <a:bodyPr/>
          <a:lstStyle/>
          <a:p>
            <a:r>
              <a:rPr lang="fr-FR" sz="4800" b="1" dirty="0" smtClean="0">
                <a:solidFill>
                  <a:srgbClr val="FF0000"/>
                </a:solidFill>
              </a:rPr>
              <a:t>Le Bulletin de Paie </a:t>
            </a:r>
          </a:p>
        </p:txBody>
      </p:sp>
      <p:sp>
        <p:nvSpPr>
          <p:cNvPr id="4" name="Espace réservé de la date 3"/>
          <p:cNvSpPr>
            <a:spLocks noGrp="1"/>
          </p:cNvSpPr>
          <p:nvPr>
            <p:ph type="dt" sz="quarter" idx="10"/>
          </p:nvPr>
        </p:nvSpPr>
        <p:spPr>
          <a:xfrm>
            <a:off x="457200" y="6356350"/>
            <a:ext cx="2962275" cy="365125"/>
          </a:xfrm>
        </p:spPr>
        <p:txBody>
          <a:bodyPr/>
          <a:lstStyle/>
          <a:p>
            <a:pPr>
              <a:defRPr/>
            </a:pPr>
            <a:r>
              <a:rPr lang="fr-FR" sz="2000" b="1" dirty="0" smtClean="0">
                <a:solidFill>
                  <a:schemeClr val="tx1"/>
                </a:solidFill>
              </a:rPr>
              <a:t>Samedi </a:t>
            </a:r>
            <a:r>
              <a:rPr lang="fr-FR" sz="2000" b="1" smtClean="0">
                <a:solidFill>
                  <a:schemeClr val="tx1"/>
                </a:solidFill>
              </a:rPr>
              <a:t>25 janvier</a:t>
            </a:r>
            <a:r>
              <a:rPr lang="fr-FR" sz="2000" b="1" smtClean="0">
                <a:solidFill>
                  <a:schemeClr val="tx1"/>
                </a:solidFill>
              </a:rPr>
              <a:t> 2020</a:t>
            </a:r>
            <a:endParaRPr lang="fr-FR" sz="2000" b="1" dirty="0">
              <a:solidFill>
                <a:schemeClr val="tx1"/>
              </a:solidFill>
            </a:endParaRPr>
          </a:p>
        </p:txBody>
      </p:sp>
      <p:pic>
        <p:nvPicPr>
          <p:cNvPr id="2053" name="Image 4" descr="charte-site2-1024x312.png"/>
          <p:cNvPicPr>
            <a:picLocks noChangeAspect="1"/>
          </p:cNvPicPr>
          <p:nvPr/>
        </p:nvPicPr>
        <p:blipFill>
          <a:blip r:embed="rId2" cstate="print"/>
          <a:srcRect/>
          <a:stretch>
            <a:fillRect/>
          </a:stretch>
        </p:blipFill>
        <p:spPr bwMode="auto">
          <a:xfrm>
            <a:off x="684213" y="188913"/>
            <a:ext cx="7945437" cy="24209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b="1" dirty="0" smtClean="0"/>
              <a:t/>
            </a:r>
            <a:br>
              <a:rPr lang="fr-FR" b="1" dirty="0" smtClean="0"/>
            </a:br>
            <a:r>
              <a:rPr lang="fr-FR" sz="3100" b="1" dirty="0" smtClean="0"/>
              <a:t>Les conditions de remise de la fiche de paie au salarié 1/2</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a:bodyPr>
          <a:lstStyle/>
          <a:p>
            <a:endParaRPr lang="fr-FR" sz="2400" dirty="0" smtClean="0"/>
          </a:p>
          <a:p>
            <a:r>
              <a:rPr lang="fr-FR" sz="2400" dirty="0" smtClean="0"/>
              <a:t>La fiche de paie est remise au moment du paiement du salaire, en main propre, par voie postale, ou sous forme électronique.</a:t>
            </a:r>
          </a:p>
          <a:p>
            <a:pPr>
              <a:lnSpc>
                <a:spcPct val="110000"/>
              </a:lnSpc>
            </a:pPr>
            <a:r>
              <a:rPr lang="fr-FR" sz="2400" dirty="0" smtClean="0"/>
              <a:t>Sauf cas spécifique, il ne peut être exigé par l'employeur, aucune formalité de signature ou d’émargement par le salarié, en dehors - éventuellement - de celle établissant que la somme reçue correspond bien au montant  net figurant sur ce bulletin</a:t>
            </a:r>
            <a:r>
              <a:rPr lang="fr-FR" dirty="0" smtClean="0"/>
              <a:t>.</a:t>
            </a:r>
          </a:p>
          <a:p>
            <a:endParaRPr lang="fr-FR"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Autofit/>
          </a:bodyPr>
          <a:lstStyle/>
          <a:p>
            <a:r>
              <a:rPr lang="fr-FR" sz="2800" b="1" dirty="0" smtClean="0"/>
              <a:t>Les conditions de remise de la fiche de paie au salarié 2/2</a:t>
            </a:r>
            <a:endParaRPr lang="fr-FR" sz="2800" dirty="0"/>
          </a:p>
        </p:txBody>
      </p:sp>
      <p:sp>
        <p:nvSpPr>
          <p:cNvPr id="3" name="Espace réservé du contenu 2"/>
          <p:cNvSpPr>
            <a:spLocks noGrp="1"/>
          </p:cNvSpPr>
          <p:nvPr>
            <p:ph idx="1"/>
          </p:nvPr>
        </p:nvSpPr>
        <p:spPr/>
        <p:txBody>
          <a:bodyPr>
            <a:normAutofit/>
          </a:bodyPr>
          <a:lstStyle/>
          <a:p>
            <a:endParaRPr lang="fr-FR" sz="2400" dirty="0" smtClean="0"/>
          </a:p>
          <a:p>
            <a:r>
              <a:rPr lang="fr-FR" sz="2400" dirty="0" smtClean="0"/>
              <a:t>Dans certains cas, la remise de la fiche de paie peut s'accompagner de modalités spécifiques :</a:t>
            </a:r>
          </a:p>
          <a:p>
            <a:r>
              <a:rPr lang="fr-FR" sz="2400" b="1" dirty="0" smtClean="0"/>
              <a:t>lorsque l’employeur à recours à l’un ou l’autre des dispositifs de simplification administrative</a:t>
            </a:r>
            <a:r>
              <a:rPr lang="fr-FR" sz="2400" dirty="0" smtClean="0"/>
              <a:t> : titre emploi-service entreprise (TESE), chèque emploi service, chèque emploi associatif</a:t>
            </a:r>
          </a:p>
          <a:p>
            <a:r>
              <a:rPr lang="fr-FR" sz="2400" b="1" dirty="0" smtClean="0"/>
              <a:t>lorsque la durée du contrat de travail des salariés embauchés dans le cadre d’un emploi à caractère saisonnier, est inférieure à un mois</a:t>
            </a:r>
            <a:r>
              <a:rPr lang="fr-FR" sz="2400" dirty="0" smtClean="0"/>
              <a:t>, l'employeur n'émet qu'un seul bulletin de paie.</a:t>
            </a:r>
          </a:p>
          <a:p>
            <a:endParaRPr lang="fr-FR"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style>
          <a:lnRef idx="2">
            <a:schemeClr val="dk1"/>
          </a:lnRef>
          <a:fillRef idx="1">
            <a:schemeClr val="lt1"/>
          </a:fillRef>
          <a:effectRef idx="0">
            <a:schemeClr val="dk1"/>
          </a:effectRef>
          <a:fontRef idx="minor">
            <a:schemeClr val="dk1"/>
          </a:fontRef>
        </p:style>
        <p:txBody>
          <a:bodyPr>
            <a:normAutofit fontScale="90000"/>
          </a:bodyPr>
          <a:lstStyle/>
          <a:p>
            <a:r>
              <a:rPr lang="fr-FR" b="1" dirty="0" smtClean="0"/>
              <a:t/>
            </a:r>
            <a:br>
              <a:rPr lang="fr-FR" b="1" dirty="0" smtClean="0"/>
            </a:br>
            <a:r>
              <a:rPr lang="fr-FR" b="1" dirty="0" smtClean="0"/>
              <a:t>Contestation de la fiche de paie</a:t>
            </a:r>
            <a:br>
              <a:rPr lang="fr-FR" b="1" dirty="0" smtClean="0"/>
            </a:br>
            <a:endParaRPr lang="fr-FR" dirty="0"/>
          </a:p>
        </p:txBody>
      </p:sp>
      <p:sp>
        <p:nvSpPr>
          <p:cNvPr id="3" name="Espace réservé du contenu 2"/>
          <p:cNvSpPr>
            <a:spLocks noGrp="1"/>
          </p:cNvSpPr>
          <p:nvPr>
            <p:ph idx="1"/>
          </p:nvPr>
        </p:nvSpPr>
        <p:spPr/>
        <p:txBody>
          <a:bodyPr>
            <a:normAutofit/>
          </a:bodyPr>
          <a:lstStyle/>
          <a:p>
            <a:endParaRPr lang="fr-FR" sz="2600" dirty="0" smtClean="0"/>
          </a:p>
          <a:p>
            <a:r>
              <a:rPr lang="fr-FR" sz="2600" dirty="0" smtClean="0"/>
              <a:t>Le salarié peut contester la réalité du paiement de la somme indiquée ou son exactitude, même après avoir accepté la fiche de paie.</a:t>
            </a:r>
          </a:p>
          <a:p>
            <a:r>
              <a:rPr lang="fr-FR" sz="2600" dirty="0" smtClean="0"/>
              <a:t>Inversement, un employeur peut demander le remboursement d'un salaire versé par erreur au salarié.</a:t>
            </a:r>
          </a:p>
          <a:p>
            <a:r>
              <a:rPr lang="fr-FR" sz="2600" dirty="0" smtClean="0"/>
              <a:t>Généralement, toute action de contestation d'un bulletin de paie est encadrée par un délai de prescription de 3 ans.</a:t>
            </a:r>
          </a:p>
          <a:p>
            <a:endParaRPr lang="fr-FR"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style>
          <a:lnRef idx="2">
            <a:schemeClr val="dk1"/>
          </a:lnRef>
          <a:fillRef idx="1">
            <a:schemeClr val="lt1"/>
          </a:fillRef>
          <a:effectRef idx="0">
            <a:schemeClr val="dk1"/>
          </a:effectRef>
          <a:fontRef idx="minor">
            <a:schemeClr val="dk1"/>
          </a:fontRef>
        </p:style>
        <p:txBody>
          <a:bodyPr>
            <a:normAutofit fontScale="90000"/>
          </a:bodyPr>
          <a:lstStyle/>
          <a:p>
            <a:r>
              <a:rPr lang="fr-FR" b="1" dirty="0" smtClean="0"/>
              <a:t/>
            </a:r>
            <a:br>
              <a:rPr lang="fr-FR" b="1" dirty="0" smtClean="0"/>
            </a:br>
            <a:r>
              <a:rPr lang="fr-FR" sz="4000" b="1" dirty="0" smtClean="0"/>
              <a:t>Durée de conservation de la fiche de paie</a:t>
            </a:r>
            <a:r>
              <a:rPr lang="fr-FR" b="1" dirty="0" smtClean="0"/>
              <a:t/>
            </a:r>
            <a:br>
              <a:rPr lang="fr-FR" b="1" dirty="0" smtClean="0"/>
            </a:br>
            <a:endParaRPr lang="fr-FR" dirty="0"/>
          </a:p>
        </p:txBody>
      </p:sp>
      <p:sp>
        <p:nvSpPr>
          <p:cNvPr id="3" name="Espace réservé du contenu 2"/>
          <p:cNvSpPr>
            <a:spLocks noGrp="1"/>
          </p:cNvSpPr>
          <p:nvPr>
            <p:ph idx="1"/>
          </p:nvPr>
        </p:nvSpPr>
        <p:spPr/>
        <p:txBody>
          <a:bodyPr>
            <a:normAutofit/>
          </a:bodyPr>
          <a:lstStyle/>
          <a:p>
            <a:pPr>
              <a:buNone/>
            </a:pPr>
            <a:endParaRPr lang="fr-FR" sz="2400" dirty="0" smtClean="0"/>
          </a:p>
          <a:p>
            <a:r>
              <a:rPr lang="fr-FR" sz="2400" dirty="0" smtClean="0"/>
              <a:t>Le salarié doit conserver ses fiches de paie sans limitation de durée et cette précision doit apparaître clairement sur ce document.</a:t>
            </a:r>
          </a:p>
          <a:p>
            <a:r>
              <a:rPr lang="fr-FR" sz="2400" dirty="0" smtClean="0"/>
              <a:t>L’employeur doit quant à lui conserver un double des fiches de paie pendant au minimum 5 ans, éventuellement sur support informatique si les garanties de contrôle sont équivalentes à celles du support papier.</a:t>
            </a:r>
          </a:p>
          <a:p>
            <a:pPr>
              <a:buNone/>
            </a:pPr>
            <a:r>
              <a:rPr lang="fr-FR" sz="2400" dirty="0" smtClean="0"/>
              <a:t>     De plus, l'employeur doit garantir la disponibilité au salarié de la fiche de paie émis sous forme électronique, pendant 50 ans, ou jusqu’aux 75 ans du salarié.</a:t>
            </a:r>
            <a:endParaRPr lang="fr-FR" sz="2400"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Les différentes notions de salaires</a:t>
            </a:r>
            <a:endParaRPr lang="fr-FR" dirty="0"/>
          </a:p>
        </p:txBody>
      </p:sp>
      <p:graphicFrame>
        <p:nvGraphicFramePr>
          <p:cNvPr id="4" name="Espace réservé du contenu 3"/>
          <p:cNvGraphicFramePr>
            <a:graphicFrameLocks noGrp="1"/>
          </p:cNvGraphicFramePr>
          <p:nvPr>
            <p:ph idx="1"/>
          </p:nvPr>
        </p:nvGraphicFramePr>
        <p:xfrm>
          <a:off x="457200" y="1556792"/>
          <a:ext cx="8229600" cy="512764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Les Cotisations Patronales </a:t>
            </a:r>
            <a:endParaRPr lang="fr-FR" dirty="0"/>
          </a:p>
        </p:txBody>
      </p:sp>
      <p:graphicFrame>
        <p:nvGraphicFramePr>
          <p:cNvPr id="4" name="Espace réservé du contenu 3"/>
          <p:cNvGraphicFramePr>
            <a:graphicFrameLocks noGrp="1"/>
          </p:cNvGraphicFramePr>
          <p:nvPr>
            <p:ph idx="1"/>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Les Cotisations salariales </a:t>
            </a:r>
            <a:endParaRPr lang="fr-FR" dirty="0"/>
          </a:p>
        </p:txBody>
      </p:sp>
      <p:graphicFrame>
        <p:nvGraphicFramePr>
          <p:cNvPr id="4" name="Espace réservé du contenu 3"/>
          <p:cNvGraphicFramePr>
            <a:graphicFrameLocks noGrp="1"/>
          </p:cNvGraphicFramePr>
          <p:nvPr>
            <p:ph idx="1"/>
          </p:nvPr>
        </p:nvGraphicFramePr>
        <p:xfrm>
          <a:off x="457200" y="1600200"/>
          <a:ext cx="8229600" cy="50691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188640"/>
            <a:ext cx="8229600" cy="706090"/>
          </a:xfrm>
        </p:spPr>
        <p:style>
          <a:lnRef idx="2">
            <a:schemeClr val="dk1"/>
          </a:lnRef>
          <a:fillRef idx="1">
            <a:schemeClr val="lt1"/>
          </a:fillRef>
          <a:effectRef idx="0">
            <a:schemeClr val="dk1"/>
          </a:effectRef>
          <a:fontRef idx="minor">
            <a:schemeClr val="dk1"/>
          </a:fontRef>
        </p:style>
        <p:txBody>
          <a:bodyPr>
            <a:normAutofit/>
          </a:bodyPr>
          <a:lstStyle/>
          <a:p>
            <a:r>
              <a:rPr lang="fr-FR" sz="3200" b="1" dirty="0" smtClean="0"/>
              <a:t>Les taux de cotisation de droit commun </a:t>
            </a:r>
            <a:r>
              <a:rPr lang="fr-FR" sz="3200" b="1" dirty="0" smtClean="0"/>
              <a:t>2020</a:t>
            </a:r>
            <a:endParaRPr lang="fr-FR" sz="3200" b="1" dirty="0"/>
          </a:p>
        </p:txBody>
      </p:sp>
      <p:graphicFrame>
        <p:nvGraphicFramePr>
          <p:cNvPr id="4" name="Espace réservé du contenu 3"/>
          <p:cNvGraphicFramePr>
            <a:graphicFrameLocks noGrp="1"/>
          </p:cNvGraphicFramePr>
          <p:nvPr>
            <p:ph idx="1"/>
          </p:nvPr>
        </p:nvGraphicFramePr>
        <p:xfrm>
          <a:off x="118646" y="1095152"/>
          <a:ext cx="8928992" cy="5661250"/>
        </p:xfrm>
        <a:graphic>
          <a:graphicData uri="http://schemas.openxmlformats.org/drawingml/2006/table">
            <a:tbl>
              <a:tblPr firstRow="1" bandRow="1">
                <a:tableStyleId>{5C22544A-7EE6-4342-B048-85BDC9FD1C3A}</a:tableStyleId>
              </a:tblPr>
              <a:tblGrid>
                <a:gridCol w="3985080"/>
                <a:gridCol w="1235978"/>
                <a:gridCol w="1235978"/>
                <a:gridCol w="1235978"/>
                <a:gridCol w="1235978"/>
              </a:tblGrid>
              <a:tr h="324182">
                <a:tc rowSpan="2">
                  <a:txBody>
                    <a:bodyPr/>
                    <a:lstStyle/>
                    <a:p>
                      <a:pPr algn="ctr"/>
                      <a:r>
                        <a:rPr lang="fr-FR" sz="2000" dirty="0" smtClean="0"/>
                        <a:t> </a:t>
                      </a:r>
                      <a:r>
                        <a:rPr lang="fr-FR" sz="2000" dirty="0" smtClean="0">
                          <a:solidFill>
                            <a:schemeClr val="tx1">
                              <a:lumMod val="95000"/>
                              <a:lumOff val="5000"/>
                            </a:schemeClr>
                          </a:solidFill>
                        </a:rPr>
                        <a:t>Risques</a:t>
                      </a:r>
                      <a:endParaRPr lang="fr-FR" sz="2000" dirty="0">
                        <a:solidFill>
                          <a:schemeClr val="tx1">
                            <a:lumMod val="95000"/>
                            <a:lumOff val="5000"/>
                          </a:schemeClr>
                        </a:solidFill>
                      </a:endParaRPr>
                    </a:p>
                  </a:txBody>
                  <a:tcPr marL="9525" marR="9525" marT="9525" marB="9525" anchor="ctr"/>
                </a:tc>
                <a:tc gridSpan="2">
                  <a:txBody>
                    <a:bodyPr/>
                    <a:lstStyle/>
                    <a:p>
                      <a:pPr algn="ctr"/>
                      <a:r>
                        <a:rPr lang="fr-FR" sz="2000" dirty="0" smtClean="0">
                          <a:solidFill>
                            <a:schemeClr val="tx1">
                              <a:lumMod val="95000"/>
                              <a:lumOff val="5000"/>
                            </a:schemeClr>
                          </a:solidFill>
                        </a:rPr>
                        <a:t>Totalité</a:t>
                      </a:r>
                      <a:r>
                        <a:rPr lang="fr-FR" sz="2000" baseline="0" dirty="0" smtClean="0">
                          <a:solidFill>
                            <a:schemeClr val="tx1">
                              <a:lumMod val="95000"/>
                              <a:lumOff val="5000"/>
                            </a:schemeClr>
                          </a:solidFill>
                        </a:rPr>
                        <a:t> Rémunération</a:t>
                      </a:r>
                      <a:endParaRPr lang="fr-FR" sz="2000" dirty="0">
                        <a:solidFill>
                          <a:schemeClr val="tx1">
                            <a:lumMod val="95000"/>
                            <a:lumOff val="5000"/>
                          </a:schemeClr>
                        </a:solidFill>
                      </a:endParaRPr>
                    </a:p>
                  </a:txBody>
                  <a:tcPr marL="9525" marR="9525" marT="9525" marB="9525" anchor="ctr"/>
                </a:tc>
                <a:tc hMerge="1">
                  <a:txBody>
                    <a:bodyPr/>
                    <a:lstStyle/>
                    <a:p>
                      <a:endParaRPr lang="fr-FR"/>
                    </a:p>
                  </a:txBody>
                  <a:tcPr/>
                </a:tc>
                <a:tc gridSpan="2">
                  <a:txBody>
                    <a:bodyPr/>
                    <a:lstStyle/>
                    <a:p>
                      <a:pPr algn="ctr"/>
                      <a:r>
                        <a:rPr lang="fr-FR" sz="2000" dirty="0" smtClean="0">
                          <a:solidFill>
                            <a:schemeClr val="tx1">
                              <a:lumMod val="95000"/>
                              <a:lumOff val="5000"/>
                            </a:schemeClr>
                          </a:solidFill>
                        </a:rPr>
                        <a:t>Limité au plafond SS</a:t>
                      </a:r>
                      <a:endParaRPr lang="fr-FR" sz="2000" dirty="0">
                        <a:solidFill>
                          <a:schemeClr val="tx1">
                            <a:lumMod val="95000"/>
                            <a:lumOff val="5000"/>
                          </a:schemeClr>
                        </a:solidFill>
                      </a:endParaRPr>
                    </a:p>
                  </a:txBody>
                  <a:tcPr marL="9525" marR="9525" marT="9525" marB="9525" anchor="ctr"/>
                </a:tc>
                <a:tc hMerge="1">
                  <a:txBody>
                    <a:bodyPr/>
                    <a:lstStyle/>
                    <a:p>
                      <a:endParaRPr lang="fr-FR"/>
                    </a:p>
                  </a:txBody>
                  <a:tcPr/>
                </a:tc>
              </a:tr>
              <a:tr h="420942">
                <a:tc vMerge="1">
                  <a:txBody>
                    <a:bodyPr/>
                    <a:lstStyle/>
                    <a:p>
                      <a:endParaRPr lang="fr-FR"/>
                    </a:p>
                  </a:txBody>
                  <a:tcPr/>
                </a:tc>
                <a:tc>
                  <a:txBody>
                    <a:bodyPr/>
                    <a:lstStyle/>
                    <a:p>
                      <a:pPr algn="ctr"/>
                      <a:r>
                        <a:rPr lang="fr-FR" sz="2000" b="1" dirty="0"/>
                        <a:t>Employeur</a:t>
                      </a:r>
                    </a:p>
                  </a:txBody>
                  <a:tcPr marL="9525" marR="9525" marT="9525" marB="9525" anchor="ctr"/>
                </a:tc>
                <a:tc>
                  <a:txBody>
                    <a:bodyPr/>
                    <a:lstStyle/>
                    <a:p>
                      <a:pPr algn="ctr"/>
                      <a:r>
                        <a:rPr lang="fr-FR" sz="2000" dirty="0"/>
                        <a:t>Salarié</a:t>
                      </a:r>
                    </a:p>
                  </a:txBody>
                  <a:tcPr marL="9525" marR="9525" marT="9525" marB="9525" anchor="ctr"/>
                </a:tc>
                <a:tc>
                  <a:txBody>
                    <a:bodyPr/>
                    <a:lstStyle/>
                    <a:p>
                      <a:pPr algn="ctr"/>
                      <a:r>
                        <a:rPr lang="fr-FR" sz="2000" b="1" dirty="0"/>
                        <a:t>Employeur</a:t>
                      </a:r>
                    </a:p>
                  </a:txBody>
                  <a:tcPr marL="9525" marR="9525" marT="9525" marB="9525" anchor="ctr"/>
                </a:tc>
                <a:tc>
                  <a:txBody>
                    <a:bodyPr/>
                    <a:lstStyle/>
                    <a:p>
                      <a:pPr algn="ctr"/>
                      <a:r>
                        <a:rPr lang="fr-FR" sz="2000" dirty="0"/>
                        <a:t>Salarié</a:t>
                      </a:r>
                    </a:p>
                  </a:txBody>
                  <a:tcPr marL="9525" marR="9525" marT="9525" marB="9525" anchor="ctr"/>
                </a:tc>
              </a:tr>
              <a:tr h="629295">
                <a:tc>
                  <a:txBody>
                    <a:bodyPr/>
                    <a:lstStyle/>
                    <a:p>
                      <a:pPr fontAlgn="ctr"/>
                      <a:r>
                        <a:rPr lang="fr-FR" sz="2000" u="none" dirty="0" smtClean="0">
                          <a:solidFill>
                            <a:schemeClr val="tx1"/>
                          </a:solidFill>
                        </a:rPr>
                        <a:t>Maladie</a:t>
                      </a:r>
                      <a:r>
                        <a:rPr lang="fr-FR" sz="2000" u="none" dirty="0">
                          <a:solidFill>
                            <a:schemeClr val="tx1"/>
                          </a:solidFill>
                        </a:rPr>
                        <a:t>, </a:t>
                      </a:r>
                      <a:r>
                        <a:rPr lang="fr-FR" sz="2000" u="none" dirty="0" smtClean="0">
                          <a:solidFill>
                            <a:schemeClr val="tx1"/>
                          </a:solidFill>
                        </a:rPr>
                        <a:t>Maternité</a:t>
                      </a:r>
                      <a:r>
                        <a:rPr lang="fr-FR" sz="2000" u="none" dirty="0">
                          <a:solidFill>
                            <a:schemeClr val="tx1"/>
                          </a:solidFill>
                        </a:rPr>
                        <a:t>, </a:t>
                      </a:r>
                      <a:r>
                        <a:rPr lang="fr-FR" sz="2000" u="none" dirty="0" smtClean="0">
                          <a:solidFill>
                            <a:schemeClr val="tx1"/>
                          </a:solidFill>
                        </a:rPr>
                        <a:t>Invalidité</a:t>
                      </a:r>
                      <a:r>
                        <a:rPr lang="fr-FR" sz="2000" u="none" dirty="0">
                          <a:solidFill>
                            <a:schemeClr val="tx1"/>
                          </a:solidFill>
                        </a:rPr>
                        <a:t>, </a:t>
                      </a:r>
                      <a:r>
                        <a:rPr lang="fr-FR" sz="2000" u="none" dirty="0" smtClean="0">
                          <a:solidFill>
                            <a:schemeClr val="tx1"/>
                          </a:solidFill>
                        </a:rPr>
                        <a:t>Décès , CSA </a:t>
                      </a:r>
                      <a:endParaRPr lang="fr-FR" sz="2000" u="none" dirty="0">
                        <a:solidFill>
                          <a:schemeClr val="tx1"/>
                        </a:solidFill>
                      </a:endParaRPr>
                    </a:p>
                  </a:txBody>
                  <a:tcPr marL="9525" marR="9525" marT="9525" marB="9525" anchor="ctr"/>
                </a:tc>
                <a:tc>
                  <a:txBody>
                    <a:bodyPr/>
                    <a:lstStyle/>
                    <a:p>
                      <a:pPr algn="ctr" fontAlgn="ctr"/>
                      <a:r>
                        <a:rPr lang="fr-FR" sz="2000" b="1" dirty="0"/>
                        <a:t>7,30 %</a:t>
                      </a:r>
                    </a:p>
                  </a:txBody>
                  <a:tcPr marL="9525" marR="9525" marT="9525" marB="9525" anchor="ctr"/>
                </a:tc>
                <a:tc>
                  <a:txBody>
                    <a:bodyPr/>
                    <a:lstStyle/>
                    <a:p>
                      <a:pPr algn="ctr" fontAlgn="ctr"/>
                      <a:r>
                        <a:rPr lang="fr-FR" sz="2000" dirty="0"/>
                        <a:t> </a:t>
                      </a:r>
                      <a:r>
                        <a:rPr lang="fr-FR" sz="2000" dirty="0" smtClean="0"/>
                        <a:t>-</a:t>
                      </a:r>
                      <a:endParaRPr lang="fr-FR" sz="2000" dirty="0"/>
                    </a:p>
                  </a:txBody>
                  <a:tcPr marL="9525" marR="9525" marT="9525" marB="9525" anchor="ctr"/>
                </a:tc>
                <a:tc>
                  <a:txBody>
                    <a:bodyPr/>
                    <a:lstStyle/>
                    <a:p>
                      <a:pPr algn="ctr" fontAlgn="ctr"/>
                      <a:r>
                        <a:rPr lang="fr-FR" sz="2000" b="1" dirty="0" smtClean="0"/>
                        <a:t>-</a:t>
                      </a:r>
                      <a:r>
                        <a:rPr lang="fr-FR" sz="2000" b="1" dirty="0"/>
                        <a:t> </a:t>
                      </a:r>
                    </a:p>
                  </a:txBody>
                  <a:tcPr marL="9525" marR="9525" marT="9525" marB="9525" anchor="ctr"/>
                </a:tc>
                <a:tc>
                  <a:txBody>
                    <a:bodyPr/>
                    <a:lstStyle/>
                    <a:p>
                      <a:pPr algn="ctr" fontAlgn="ctr"/>
                      <a:r>
                        <a:rPr lang="fr-FR" sz="2000" dirty="0" smtClean="0"/>
                        <a:t>-</a:t>
                      </a:r>
                      <a:r>
                        <a:rPr lang="fr-FR" sz="2000" dirty="0"/>
                        <a:t> </a:t>
                      </a:r>
                    </a:p>
                  </a:txBody>
                  <a:tcPr marL="9525" marR="9525" marT="9525" marB="9525" anchor="ctr"/>
                </a:tc>
              </a:tr>
              <a:tr h="324182">
                <a:tc>
                  <a:txBody>
                    <a:bodyPr/>
                    <a:lstStyle/>
                    <a:p>
                      <a:pPr fontAlgn="ctr"/>
                      <a:r>
                        <a:rPr lang="fr-FR" sz="2000" dirty="0"/>
                        <a:t>Assurance vieillesse</a:t>
                      </a:r>
                    </a:p>
                  </a:txBody>
                  <a:tcPr marL="9525" marR="9525" marT="9525" marB="9525" anchor="ctr"/>
                </a:tc>
                <a:tc>
                  <a:txBody>
                    <a:bodyPr/>
                    <a:lstStyle/>
                    <a:p>
                      <a:pPr algn="ctr" fontAlgn="ctr"/>
                      <a:r>
                        <a:rPr lang="fr-FR" sz="2000" b="1" dirty="0"/>
                        <a:t>1,90 %</a:t>
                      </a:r>
                    </a:p>
                  </a:txBody>
                  <a:tcPr marL="9525" marR="9525" marT="9525" marB="9525" anchor="ctr"/>
                </a:tc>
                <a:tc>
                  <a:txBody>
                    <a:bodyPr/>
                    <a:lstStyle/>
                    <a:p>
                      <a:pPr algn="ctr" fontAlgn="ctr"/>
                      <a:r>
                        <a:rPr lang="fr-FR" sz="2000"/>
                        <a:t>0,40 %</a:t>
                      </a:r>
                    </a:p>
                  </a:txBody>
                  <a:tcPr marL="9525" marR="9525" marT="9525" marB="9525" anchor="ctr"/>
                </a:tc>
                <a:tc>
                  <a:txBody>
                    <a:bodyPr/>
                    <a:lstStyle/>
                    <a:p>
                      <a:pPr algn="ctr" fontAlgn="ctr"/>
                      <a:r>
                        <a:rPr lang="fr-FR" sz="2000" b="1" dirty="0"/>
                        <a:t>8,55 %</a:t>
                      </a:r>
                    </a:p>
                  </a:txBody>
                  <a:tcPr marL="9525" marR="9525" marT="9525" marB="9525" anchor="ctr"/>
                </a:tc>
                <a:tc>
                  <a:txBody>
                    <a:bodyPr/>
                    <a:lstStyle/>
                    <a:p>
                      <a:pPr algn="ctr" fontAlgn="ctr"/>
                      <a:r>
                        <a:rPr lang="fr-FR" sz="2000" dirty="0"/>
                        <a:t>6,90 %</a:t>
                      </a:r>
                    </a:p>
                  </a:txBody>
                  <a:tcPr marL="9525" marR="9525" marT="9525" marB="9525" anchor="ctr"/>
                </a:tc>
              </a:tr>
              <a:tr h="324182">
                <a:tc>
                  <a:txBody>
                    <a:bodyPr/>
                    <a:lstStyle/>
                    <a:p>
                      <a:pPr fontAlgn="ctr"/>
                      <a:r>
                        <a:rPr lang="fr-FR" sz="2000" dirty="0"/>
                        <a:t>Allocations familiales </a:t>
                      </a:r>
                    </a:p>
                  </a:txBody>
                  <a:tcPr marL="9525" marR="9525" marT="9525" marB="9525" anchor="ctr"/>
                </a:tc>
                <a:tc>
                  <a:txBody>
                    <a:bodyPr/>
                    <a:lstStyle/>
                    <a:p>
                      <a:pPr algn="ctr" fontAlgn="ctr"/>
                      <a:r>
                        <a:rPr lang="fr-FR" sz="2000" b="1" dirty="0"/>
                        <a:t>3,45 %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b="1" dirty="0"/>
                        <a:t> </a:t>
                      </a:r>
                    </a:p>
                  </a:txBody>
                  <a:tcPr marL="9525" marR="9525" marT="9525" marB="9525" anchor="ctr"/>
                </a:tc>
                <a:tc>
                  <a:txBody>
                    <a:bodyPr/>
                    <a:lstStyle/>
                    <a:p>
                      <a:pPr algn="ctr" fontAlgn="ctr"/>
                      <a:r>
                        <a:rPr lang="fr-FR" sz="2000" dirty="0"/>
                        <a:t> </a:t>
                      </a:r>
                    </a:p>
                  </a:txBody>
                  <a:tcPr marL="9525" marR="9525" marT="9525" marB="9525" anchor="ctr"/>
                </a:tc>
              </a:tr>
              <a:tr h="324182">
                <a:tc>
                  <a:txBody>
                    <a:bodyPr/>
                    <a:lstStyle/>
                    <a:p>
                      <a:pPr fontAlgn="ctr"/>
                      <a:r>
                        <a:rPr lang="fr-FR" sz="2000" dirty="0"/>
                        <a:t>Contribution au dialogue social</a:t>
                      </a:r>
                    </a:p>
                  </a:txBody>
                  <a:tcPr marL="9525" marR="9525" marT="9525" marB="9525" anchor="ctr"/>
                </a:tc>
                <a:tc>
                  <a:txBody>
                    <a:bodyPr/>
                    <a:lstStyle/>
                    <a:p>
                      <a:pPr algn="ctr" fontAlgn="ctr"/>
                      <a:r>
                        <a:rPr lang="fr-FR" sz="2000" b="1" dirty="0"/>
                        <a:t>0,016 %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b="1" dirty="0"/>
                        <a:t> </a:t>
                      </a:r>
                    </a:p>
                  </a:txBody>
                  <a:tcPr marL="9525" marR="9525" marT="9525" marB="9525" anchor="ctr"/>
                </a:tc>
                <a:tc>
                  <a:txBody>
                    <a:bodyPr/>
                    <a:lstStyle/>
                    <a:p>
                      <a:pPr algn="ctr" fontAlgn="ctr"/>
                      <a:r>
                        <a:rPr lang="fr-FR" sz="2000" dirty="0"/>
                        <a:t> </a:t>
                      </a:r>
                    </a:p>
                  </a:txBody>
                  <a:tcPr marL="9525" marR="9525" marT="9525" marB="9525" anchor="ctr"/>
                </a:tc>
              </a:tr>
              <a:tr h="324182">
                <a:tc>
                  <a:txBody>
                    <a:bodyPr/>
                    <a:lstStyle/>
                    <a:p>
                      <a:pPr fontAlgn="ctr"/>
                      <a:r>
                        <a:rPr lang="fr-FR" sz="2000" dirty="0"/>
                        <a:t>Accidents du travail</a:t>
                      </a:r>
                    </a:p>
                  </a:txBody>
                  <a:tcPr marL="9525" marR="9525" marT="9525" marB="9525" anchor="ctr"/>
                </a:tc>
                <a:tc gridSpan="4">
                  <a:txBody>
                    <a:bodyPr/>
                    <a:lstStyle/>
                    <a:p>
                      <a:pPr algn="ctr" fontAlgn="ctr"/>
                      <a:r>
                        <a:rPr lang="fr-FR" sz="2000" dirty="0" smtClean="0"/>
                        <a:t>Taux accident notifié </a:t>
                      </a:r>
                      <a:r>
                        <a:rPr lang="fr-FR" sz="2000" dirty="0"/>
                        <a:t>par la </a:t>
                      </a:r>
                      <a:r>
                        <a:rPr lang="fr-FR" sz="2000" dirty="0" smtClean="0"/>
                        <a:t>CARSAT</a:t>
                      </a:r>
                      <a:endParaRPr lang="fr-FR" sz="2000" dirty="0"/>
                    </a:p>
                  </a:txBody>
                  <a:tcPr marL="9525" marR="9525" marT="9525" marB="9525" anchor="ctr"/>
                </a:tc>
                <a:tc hMerge="1">
                  <a:txBody>
                    <a:bodyPr/>
                    <a:lstStyle/>
                    <a:p>
                      <a:endParaRPr lang="fr-FR"/>
                    </a:p>
                  </a:txBody>
                  <a:tcPr/>
                </a:tc>
                <a:tc hMerge="1">
                  <a:txBody>
                    <a:bodyPr/>
                    <a:lstStyle/>
                    <a:p>
                      <a:endParaRPr lang="fr-FR"/>
                    </a:p>
                  </a:txBody>
                  <a:tcPr/>
                </a:tc>
                <a:tc hMerge="1">
                  <a:txBody>
                    <a:bodyPr/>
                    <a:lstStyle/>
                    <a:p>
                      <a:endParaRPr lang="fr-FR"/>
                    </a:p>
                  </a:txBody>
                  <a:tcPr/>
                </a:tc>
              </a:tr>
              <a:tr h="324182">
                <a:tc>
                  <a:txBody>
                    <a:bodyPr/>
                    <a:lstStyle/>
                    <a:p>
                      <a:pPr fontAlgn="ctr"/>
                      <a:r>
                        <a:rPr lang="fr-FR" sz="2000" dirty="0" smtClean="0"/>
                        <a:t>CSG</a:t>
                      </a:r>
                      <a:r>
                        <a:rPr lang="fr-FR" sz="2000" baseline="0" dirty="0" smtClean="0"/>
                        <a:t> </a:t>
                      </a:r>
                      <a:r>
                        <a:rPr lang="fr-FR" sz="2000" dirty="0" smtClean="0"/>
                        <a:t>imposable</a:t>
                      </a:r>
                      <a:endParaRPr lang="fr-FR" sz="2000" dirty="0"/>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a:t>2,40 %</a:t>
                      </a:r>
                    </a:p>
                  </a:txBody>
                  <a:tcPr marL="9525" marR="9525" marT="9525" marB="9525" anchor="ctr"/>
                </a:tc>
                <a:tc rowSpan="3" gridSpan="2">
                  <a:txBody>
                    <a:bodyPr/>
                    <a:lstStyle/>
                    <a:p>
                      <a:pPr algn="ctr" fontAlgn="ctr"/>
                      <a:r>
                        <a:rPr lang="fr-FR" sz="2000" dirty="0"/>
                        <a:t>Sur 98,25 </a:t>
                      </a:r>
                      <a:r>
                        <a:rPr lang="fr-FR" sz="2000" dirty="0" smtClean="0"/>
                        <a:t>%</a:t>
                      </a:r>
                    </a:p>
                    <a:p>
                      <a:pPr algn="ctr" fontAlgn="ctr"/>
                      <a:r>
                        <a:rPr lang="fr-FR" sz="2000" dirty="0" smtClean="0"/>
                        <a:t>du </a:t>
                      </a:r>
                      <a:r>
                        <a:rPr lang="fr-FR" sz="2000" dirty="0"/>
                        <a:t>salaire </a:t>
                      </a:r>
                      <a:r>
                        <a:rPr lang="fr-FR" sz="2000" dirty="0" smtClean="0"/>
                        <a:t>brut</a:t>
                      </a:r>
                      <a:endParaRPr lang="fr-FR" sz="2000" dirty="0"/>
                    </a:p>
                  </a:txBody>
                  <a:tcPr marL="9525" marR="9525" marT="9525" marB="9525" anchor="ctr"/>
                </a:tc>
                <a:tc rowSpan="3" hMerge="1">
                  <a:txBody>
                    <a:bodyPr/>
                    <a:lstStyle/>
                    <a:p>
                      <a:endParaRPr lang="fr-FR"/>
                    </a:p>
                  </a:txBody>
                  <a:tcPr/>
                </a:tc>
              </a:tr>
              <a:tr h="324182">
                <a:tc>
                  <a:txBody>
                    <a:bodyPr/>
                    <a:lstStyle/>
                    <a:p>
                      <a:pPr fontAlgn="ctr"/>
                      <a:r>
                        <a:rPr lang="fr-FR" sz="2000" dirty="0"/>
                        <a:t>CSG non imposable</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dirty="0"/>
                        <a:t>6,80 %</a:t>
                      </a:r>
                    </a:p>
                  </a:txBody>
                  <a:tcPr marL="9525" marR="9525" marT="9525" marB="9525" anchor="ctr"/>
                </a:tc>
                <a:tc gridSpan="2" vMerge="1">
                  <a:txBody>
                    <a:bodyPr/>
                    <a:lstStyle/>
                    <a:p>
                      <a:endParaRPr lang="fr-FR"/>
                    </a:p>
                  </a:txBody>
                  <a:tcPr/>
                </a:tc>
                <a:tc hMerge="1" vMerge="1">
                  <a:txBody>
                    <a:bodyPr/>
                    <a:lstStyle/>
                    <a:p>
                      <a:endParaRPr lang="fr-FR"/>
                    </a:p>
                  </a:txBody>
                  <a:tcPr/>
                </a:tc>
              </a:tr>
              <a:tr h="324182">
                <a:tc>
                  <a:txBody>
                    <a:bodyPr/>
                    <a:lstStyle/>
                    <a:p>
                      <a:pPr fontAlgn="ctr"/>
                      <a:r>
                        <a:rPr lang="fr-FR" sz="2000" dirty="0" smtClean="0"/>
                        <a:t>CRDS (remboursement</a:t>
                      </a:r>
                      <a:r>
                        <a:rPr lang="fr-FR" sz="2000" baseline="0" dirty="0" smtClean="0"/>
                        <a:t> dette sociale)</a:t>
                      </a:r>
                      <a:endParaRPr lang="fr-FR" sz="2000" dirty="0"/>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dirty="0"/>
                        <a:t>0,50 %</a:t>
                      </a:r>
                    </a:p>
                  </a:txBody>
                  <a:tcPr marL="9525" marR="9525" marT="9525" marB="9525" anchor="ctr"/>
                </a:tc>
                <a:tc gridSpan="2" vMerge="1">
                  <a:txBody>
                    <a:bodyPr/>
                    <a:lstStyle/>
                    <a:p>
                      <a:endParaRPr lang="fr-FR"/>
                    </a:p>
                  </a:txBody>
                  <a:tcPr/>
                </a:tc>
                <a:tc hMerge="1" vMerge="1">
                  <a:txBody>
                    <a:bodyPr/>
                    <a:lstStyle/>
                    <a:p>
                      <a:endParaRPr lang="fr-FR"/>
                    </a:p>
                  </a:txBody>
                  <a:tcPr/>
                </a:tc>
              </a:tr>
              <a:tr h="324182">
                <a:tc>
                  <a:txBody>
                    <a:bodyPr/>
                    <a:lstStyle/>
                    <a:p>
                      <a:pPr fontAlgn="ctr"/>
                      <a:r>
                        <a:rPr lang="fr-FR" sz="2000" dirty="0" smtClean="0"/>
                        <a:t>FNAL (</a:t>
                      </a:r>
                      <a:r>
                        <a:rPr lang="fr-FR" sz="2000" dirty="0"/>
                        <a:t>20 salariés et +)</a:t>
                      </a:r>
                    </a:p>
                  </a:txBody>
                  <a:tcPr marL="9525" marR="9525" marT="9525" marB="9525" anchor="ctr"/>
                </a:tc>
                <a:tc>
                  <a:txBody>
                    <a:bodyPr/>
                    <a:lstStyle/>
                    <a:p>
                      <a:pPr algn="ctr" fontAlgn="ctr"/>
                      <a:r>
                        <a:rPr lang="fr-FR" sz="2000" b="1" dirty="0"/>
                        <a:t>0,50 %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dirty="0"/>
                        <a:t> </a:t>
                      </a:r>
                    </a:p>
                  </a:txBody>
                  <a:tcPr marL="9525" marR="9525" marT="9525" marB="9525" anchor="ctr"/>
                </a:tc>
              </a:tr>
              <a:tr h="324182">
                <a:tc>
                  <a:txBody>
                    <a:bodyPr/>
                    <a:lstStyle/>
                    <a:p>
                      <a:pPr fontAlgn="ctr"/>
                      <a:r>
                        <a:rPr lang="fr-FR" sz="2000" dirty="0" smtClean="0"/>
                        <a:t>FNAL(moins </a:t>
                      </a:r>
                      <a:r>
                        <a:rPr lang="fr-FR" sz="2000" dirty="0"/>
                        <a:t>de 20 salariés)</a:t>
                      </a:r>
                    </a:p>
                  </a:txBody>
                  <a:tcPr marL="9525" marR="9525" marT="9525" marB="9525" anchor="ctr"/>
                </a:tc>
                <a:tc>
                  <a:txBody>
                    <a:bodyPr/>
                    <a:lstStyle/>
                    <a:p>
                      <a:pPr algn="ctr" fontAlgn="ctr"/>
                      <a:r>
                        <a:rPr lang="fr-FR" sz="2000" b="1" dirty="0"/>
                        <a:t>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b="1" dirty="0"/>
                        <a:t>0,10 %</a:t>
                      </a:r>
                    </a:p>
                  </a:txBody>
                  <a:tcPr marL="9525" marR="9525" marT="9525" marB="9525" anchor="ctr"/>
                </a:tc>
                <a:tc>
                  <a:txBody>
                    <a:bodyPr/>
                    <a:lstStyle/>
                    <a:p>
                      <a:pPr algn="ctr" fontAlgn="ctr"/>
                      <a:r>
                        <a:rPr lang="fr-FR" sz="2000" dirty="0"/>
                        <a:t> </a:t>
                      </a:r>
                    </a:p>
                  </a:txBody>
                  <a:tcPr marL="9525" marR="9525" marT="9525" marB="9525" anchor="ctr"/>
                </a:tc>
              </a:tr>
              <a:tr h="324182">
                <a:tc>
                  <a:txBody>
                    <a:bodyPr/>
                    <a:lstStyle/>
                    <a:p>
                      <a:pPr fontAlgn="ctr"/>
                      <a:r>
                        <a:rPr lang="fr-FR" sz="2000" dirty="0" smtClean="0"/>
                        <a:t>Versement transport</a:t>
                      </a:r>
                      <a:endParaRPr lang="fr-FR" sz="2000" dirty="0"/>
                    </a:p>
                  </a:txBody>
                  <a:tcPr marL="9525" marR="9525" marT="9525" marB="9525" anchor="ctr"/>
                </a:tc>
                <a:tc gridSpan="4">
                  <a:txBody>
                    <a:bodyPr/>
                    <a:lstStyle/>
                    <a:p>
                      <a:pPr algn="ctr" fontAlgn="ctr"/>
                      <a:r>
                        <a:rPr lang="fr-FR" sz="2000" b="0" dirty="0" smtClean="0"/>
                        <a:t>Taux variable  (2% Bordeaux Métropole)</a:t>
                      </a:r>
                      <a:endParaRPr lang="fr-FR" sz="2000" b="0" dirty="0"/>
                    </a:p>
                  </a:txBody>
                  <a:tcPr marL="9525" marR="9525" marT="9525" marB="9525" anchor="ctr"/>
                </a:tc>
                <a:tc hMerge="1">
                  <a:txBody>
                    <a:bodyPr/>
                    <a:lstStyle/>
                    <a:p>
                      <a:pPr algn="ctr" fontAlgn="ctr"/>
                      <a:endParaRPr lang="fr-FR" sz="2000" dirty="0"/>
                    </a:p>
                  </a:txBody>
                  <a:tcPr marL="9525" marR="9525" marT="9525" marB="9525" anchor="ctr"/>
                </a:tc>
                <a:tc hMerge="1">
                  <a:txBody>
                    <a:bodyPr/>
                    <a:lstStyle/>
                    <a:p>
                      <a:pPr algn="ctr" fontAlgn="ctr"/>
                      <a:endParaRPr lang="fr-FR" sz="2000" b="1" dirty="0"/>
                    </a:p>
                  </a:txBody>
                  <a:tcPr marL="9525" marR="9525" marT="9525" marB="9525" anchor="ctr"/>
                </a:tc>
                <a:tc hMerge="1">
                  <a:txBody>
                    <a:bodyPr/>
                    <a:lstStyle/>
                    <a:p>
                      <a:pPr algn="ctr" fontAlgn="ctr"/>
                      <a:endParaRPr lang="fr-FR" sz="2000" dirty="0"/>
                    </a:p>
                  </a:txBody>
                  <a:tcPr marL="9525" marR="9525" marT="9525" marB="9525" anchor="ctr"/>
                </a:tc>
              </a:tr>
              <a:tr h="324182">
                <a:tc>
                  <a:txBody>
                    <a:bodyPr/>
                    <a:lstStyle/>
                    <a:p>
                      <a:pPr fontAlgn="ctr"/>
                      <a:r>
                        <a:rPr lang="fr-FR" sz="2000" dirty="0"/>
                        <a:t>Contribution assurance chômage</a:t>
                      </a:r>
                    </a:p>
                  </a:txBody>
                  <a:tcPr marL="9525" marR="9525" marT="9525" marB="9525" anchor="ctr"/>
                </a:tc>
                <a:tc>
                  <a:txBody>
                    <a:bodyPr/>
                    <a:lstStyle/>
                    <a:p>
                      <a:pPr algn="ctr" fontAlgn="ctr"/>
                      <a:r>
                        <a:rPr lang="fr-FR" sz="2000" b="1" dirty="0"/>
                        <a:t>4,05 %</a:t>
                      </a:r>
                    </a:p>
                  </a:txBody>
                  <a:tcPr marL="9525" marR="9525" marT="9525" marB="9525" anchor="ctr"/>
                </a:tc>
                <a:tc>
                  <a:txBody>
                    <a:bodyPr/>
                    <a:lstStyle/>
                    <a:p>
                      <a:pPr algn="ctr" fontAlgn="ctr"/>
                      <a:r>
                        <a:rPr lang="fr-FR" sz="2000"/>
                        <a:t> </a:t>
                      </a:r>
                    </a:p>
                  </a:txBody>
                  <a:tcPr marL="9525" marR="9525" marT="9525" marB="9525" anchor="ctr"/>
                </a:tc>
                <a:tc rowSpan="2" gridSpan="2">
                  <a:txBody>
                    <a:bodyPr/>
                    <a:lstStyle/>
                    <a:p>
                      <a:pPr algn="ctr" fontAlgn="ctr"/>
                      <a:r>
                        <a:rPr lang="fr-FR" sz="2000" dirty="0"/>
                        <a:t>Dans la limite de 4 plafonds</a:t>
                      </a:r>
                    </a:p>
                  </a:txBody>
                  <a:tcPr marL="9525" marR="9525" marT="9525" marB="9525" anchor="ctr"/>
                </a:tc>
                <a:tc rowSpan="2" hMerge="1">
                  <a:txBody>
                    <a:bodyPr/>
                    <a:lstStyle/>
                    <a:p>
                      <a:endParaRPr lang="fr-FR"/>
                    </a:p>
                  </a:txBody>
                  <a:tcPr/>
                </a:tc>
              </a:tr>
              <a:tr h="324182">
                <a:tc>
                  <a:txBody>
                    <a:bodyPr/>
                    <a:lstStyle/>
                    <a:p>
                      <a:pPr fontAlgn="ctr"/>
                      <a:r>
                        <a:rPr lang="fr-FR" sz="2000" dirty="0"/>
                        <a:t>Cotisations </a:t>
                      </a:r>
                      <a:r>
                        <a:rPr lang="fr-FR" sz="2000" dirty="0" smtClean="0"/>
                        <a:t>AGS</a:t>
                      </a:r>
                      <a:r>
                        <a:rPr lang="fr-FR" sz="2000" baseline="0" dirty="0" smtClean="0"/>
                        <a:t> (garantie des salaires)</a:t>
                      </a:r>
                      <a:endParaRPr lang="fr-FR" sz="2000" dirty="0"/>
                    </a:p>
                  </a:txBody>
                  <a:tcPr marL="9525" marR="9525" marT="9525" marB="9525" anchor="ctr"/>
                </a:tc>
                <a:tc>
                  <a:txBody>
                    <a:bodyPr/>
                    <a:lstStyle/>
                    <a:p>
                      <a:pPr algn="ctr" fontAlgn="ctr"/>
                      <a:r>
                        <a:rPr lang="fr-FR" sz="2000" b="1" dirty="0"/>
                        <a:t>0,15 %</a:t>
                      </a:r>
                    </a:p>
                  </a:txBody>
                  <a:tcPr marL="9525" marR="9525" marT="9525" marB="9525" anchor="ctr"/>
                </a:tc>
                <a:tc>
                  <a:txBody>
                    <a:bodyPr/>
                    <a:lstStyle/>
                    <a:p>
                      <a:pPr algn="ctr" fontAlgn="ctr"/>
                      <a:r>
                        <a:rPr lang="fr-FR" sz="2000" dirty="0"/>
                        <a:t> </a:t>
                      </a:r>
                    </a:p>
                  </a:txBody>
                  <a:tcPr marL="9525" marR="9525" marT="9525" marB="9525" anchor="ctr"/>
                </a:tc>
                <a:tc gridSpan="2" vMerge="1">
                  <a:txBody>
                    <a:bodyPr/>
                    <a:lstStyle/>
                    <a:p>
                      <a:endParaRPr lang="fr-FR"/>
                    </a:p>
                  </a:txBody>
                  <a:tcPr/>
                </a:tc>
                <a:tc hMerge="1" vMerge="1">
                  <a:txBody>
                    <a:bodyPr/>
                    <a:lstStyle/>
                    <a:p>
                      <a:endParaRPr lang="fr-FR"/>
                    </a:p>
                  </a:txBody>
                  <a:tcPr/>
                </a:tc>
              </a:tr>
              <a:tr h="396647">
                <a:tc>
                  <a:txBody>
                    <a:bodyPr/>
                    <a:lstStyle/>
                    <a:p>
                      <a:pPr fontAlgn="ctr"/>
                      <a:r>
                        <a:rPr lang="fr-FR" sz="2000" dirty="0"/>
                        <a:t>Forfait social </a:t>
                      </a:r>
                    </a:p>
                  </a:txBody>
                  <a:tcPr marL="9525" marR="9525" marT="9525" marB="9525" anchor="ctr"/>
                </a:tc>
                <a:tc>
                  <a:txBody>
                    <a:bodyPr/>
                    <a:lstStyle/>
                    <a:p>
                      <a:pPr algn="ctr" fontAlgn="ctr"/>
                      <a:r>
                        <a:rPr lang="fr-FR" sz="2000" b="1" dirty="0"/>
                        <a:t>20 %</a:t>
                      </a:r>
                    </a:p>
                  </a:txBody>
                  <a:tcPr marL="9525" marR="9525" marT="9525" marB="9525" anchor="ctr"/>
                </a:tc>
                <a:tc>
                  <a:txBody>
                    <a:bodyPr/>
                    <a:lstStyle/>
                    <a:p>
                      <a:pPr algn="ctr" fontAlgn="ctr"/>
                      <a:r>
                        <a:rPr lang="fr-FR" sz="2000"/>
                        <a:t> </a:t>
                      </a:r>
                    </a:p>
                  </a:txBody>
                  <a:tcPr marL="9525" marR="9525" marT="9525" marB="9525" anchor="ctr"/>
                </a:tc>
                <a:tc>
                  <a:txBody>
                    <a:bodyPr/>
                    <a:lstStyle/>
                    <a:p>
                      <a:pPr algn="ctr" fontAlgn="ctr"/>
                      <a:r>
                        <a:rPr lang="fr-FR" sz="2000" dirty="0"/>
                        <a:t> </a:t>
                      </a:r>
                    </a:p>
                  </a:txBody>
                  <a:tcPr marL="9525" marR="9525" marT="9525" marB="9525" anchor="ctr"/>
                </a:tc>
                <a:tc>
                  <a:txBody>
                    <a:bodyPr/>
                    <a:lstStyle/>
                    <a:p>
                      <a:endParaRPr lang="fr-FR" sz="2000" dirty="0"/>
                    </a:p>
                  </a:txBody>
                  <a:tcPr/>
                </a:tc>
              </a:tr>
            </a:tbl>
          </a:graphicData>
        </a:graphic>
      </p:graphicFrame>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re 1"/>
          <p:cNvSpPr>
            <a:spLocks noGrp="1"/>
          </p:cNvSpPr>
          <p:nvPr>
            <p:ph type="title"/>
          </p:nvPr>
        </p:nvSpPr>
        <p:spPr>
          <a:xfrm>
            <a:off x="457200" y="274638"/>
            <a:ext cx="8229600" cy="922114"/>
          </a:xfrm>
        </p:spPr>
        <p:style>
          <a:lnRef idx="2">
            <a:schemeClr val="dk1"/>
          </a:lnRef>
          <a:fillRef idx="1">
            <a:schemeClr val="lt1"/>
          </a:fillRef>
          <a:effectRef idx="0">
            <a:schemeClr val="dk1"/>
          </a:effectRef>
          <a:fontRef idx="minor">
            <a:schemeClr val="dk1"/>
          </a:fontRef>
        </p:style>
        <p:txBody>
          <a:bodyPr/>
          <a:lstStyle/>
          <a:p>
            <a:r>
              <a:rPr lang="fr-FR" dirty="0" smtClean="0"/>
              <a:t>Plafond Sécurité Sociale - SMIC</a:t>
            </a:r>
          </a:p>
        </p:txBody>
      </p:sp>
      <p:graphicFrame>
        <p:nvGraphicFramePr>
          <p:cNvPr id="4" name="Tableau 3"/>
          <p:cNvGraphicFramePr>
            <a:graphicFrameLocks noGrp="1"/>
          </p:cNvGraphicFramePr>
          <p:nvPr/>
        </p:nvGraphicFramePr>
        <p:xfrm>
          <a:off x="323526" y="2636838"/>
          <a:ext cx="8136905" cy="2225040"/>
        </p:xfrm>
        <a:graphic>
          <a:graphicData uri="http://schemas.openxmlformats.org/drawingml/2006/table">
            <a:tbl>
              <a:tblPr firstRow="1" bandRow="1">
                <a:tableStyleId>{69CF1AB2-1976-4502-BF36-3FF5EA218861}</a:tableStyleId>
              </a:tblPr>
              <a:tblGrid>
                <a:gridCol w="2314545"/>
                <a:gridCol w="1455590"/>
                <a:gridCol w="1455590"/>
                <a:gridCol w="1455590"/>
                <a:gridCol w="1455590"/>
              </a:tblGrid>
              <a:tr h="370840">
                <a:tc>
                  <a:txBody>
                    <a:bodyPr/>
                    <a:lstStyle/>
                    <a:p>
                      <a:pPr algn="ctr">
                        <a:lnSpc>
                          <a:spcPct val="105000"/>
                        </a:lnSpc>
                        <a:spcAft>
                          <a:spcPts val="0"/>
                        </a:spcAft>
                      </a:pPr>
                      <a:r>
                        <a:rPr lang="fr-FR" sz="1100" b="1" dirty="0" smtClean="0">
                          <a:latin typeface="Cambria"/>
                          <a:ea typeface="Calibri"/>
                          <a:cs typeface="Times New Roman"/>
                        </a:rPr>
                        <a:t>Plafond  Sécurité Sociale</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2017</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2018</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2019</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2020</a:t>
                      </a:r>
                      <a:endParaRPr lang="fr-FR" sz="1100" b="1" dirty="0">
                        <a:latin typeface="Cambria"/>
                        <a:ea typeface="Calibri"/>
                        <a:cs typeface="Times New Roman"/>
                      </a:endParaRPr>
                    </a:p>
                  </a:txBody>
                  <a:tcPr marL="9525" marR="9525" marT="9525" marB="9525" anchor="ctr"/>
                </a:tc>
              </a:tr>
              <a:tr h="370840">
                <a:tc>
                  <a:txBody>
                    <a:bodyPr/>
                    <a:lstStyle/>
                    <a:p>
                      <a:pPr algn="ctr">
                        <a:lnSpc>
                          <a:spcPct val="105000"/>
                        </a:lnSpc>
                        <a:spcAft>
                          <a:spcPts val="0"/>
                        </a:spcAft>
                      </a:pPr>
                      <a:r>
                        <a:rPr lang="fr-FR" sz="1200" b="1" dirty="0">
                          <a:solidFill>
                            <a:srgbClr val="0070C0"/>
                          </a:solidFill>
                        </a:rPr>
                        <a:t>Plafond annuel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39 228 </a:t>
                      </a:r>
                      <a:r>
                        <a:rPr lang="fr-FR" sz="1100" b="1" baseline="0" dirty="0" smtClean="0">
                          <a:solidFill>
                            <a:srgbClr val="0070C0"/>
                          </a:solidFill>
                          <a:latin typeface="Cambria"/>
                          <a:ea typeface="Calibri"/>
                          <a:cs typeface="Times New Roman"/>
                        </a:rPr>
                        <a:t>€</a:t>
                      </a:r>
                      <a:endParaRPr lang="fr-FR" sz="1100" b="1" dirty="0" smtClean="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39 732 €</a:t>
                      </a: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40 524 €</a:t>
                      </a: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41 136 </a:t>
                      </a:r>
                      <a:r>
                        <a:rPr lang="fr-FR" sz="1100" b="1" dirty="0" smtClean="0">
                          <a:solidFill>
                            <a:srgbClr val="0070C0"/>
                          </a:solidFill>
                          <a:latin typeface="Cambria"/>
                          <a:ea typeface="Calibri"/>
                          <a:cs typeface="Times New Roman"/>
                        </a:rPr>
                        <a:t>€</a:t>
                      </a:r>
                    </a:p>
                  </a:txBody>
                  <a:tcPr marL="9525" marR="9525" marT="9525" marB="9525" anchor="ctr"/>
                </a:tc>
              </a:tr>
              <a:tr h="370840">
                <a:tc>
                  <a:txBody>
                    <a:bodyPr/>
                    <a:lstStyle/>
                    <a:p>
                      <a:pPr algn="ctr">
                        <a:lnSpc>
                          <a:spcPct val="105000"/>
                        </a:lnSpc>
                        <a:spcAft>
                          <a:spcPts val="0"/>
                        </a:spcAft>
                      </a:pPr>
                      <a:r>
                        <a:rPr lang="fr-FR" sz="1200" b="1"/>
                        <a:t>Plafond trimestriel</a:t>
                      </a:r>
                      <a:endParaRPr lang="fr-FR" sz="1100" b="1">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9 807 </a:t>
                      </a:r>
                      <a:r>
                        <a:rPr lang="fr-FR" sz="1100" b="1" baseline="0" dirty="0" smtClean="0">
                          <a:latin typeface="Cambria"/>
                          <a:ea typeface="Calibri"/>
                          <a:cs typeface="Times New Roman"/>
                        </a:rPr>
                        <a:t>€</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9 933 €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10 131 €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10 </a:t>
                      </a:r>
                      <a:r>
                        <a:rPr lang="fr-FR" sz="1100" b="1" dirty="0" smtClean="0">
                          <a:latin typeface="Cambria"/>
                          <a:ea typeface="Calibri"/>
                          <a:cs typeface="Times New Roman"/>
                        </a:rPr>
                        <a:t>284 </a:t>
                      </a:r>
                      <a:r>
                        <a:rPr lang="fr-FR" sz="1100" b="1" dirty="0" smtClean="0">
                          <a:latin typeface="Cambria"/>
                          <a:ea typeface="Calibri"/>
                          <a:cs typeface="Times New Roman"/>
                        </a:rPr>
                        <a:t>€</a:t>
                      </a:r>
                      <a:endParaRPr lang="fr-FR" sz="1100" b="1" dirty="0">
                        <a:latin typeface="Cambria"/>
                        <a:ea typeface="Calibri"/>
                        <a:cs typeface="Times New Roman"/>
                      </a:endParaRPr>
                    </a:p>
                  </a:txBody>
                  <a:tcPr marL="9525" marR="9525" marT="9525" marB="9525" anchor="ctr"/>
                </a:tc>
              </a:tr>
              <a:tr h="370840">
                <a:tc>
                  <a:txBody>
                    <a:bodyPr/>
                    <a:lstStyle/>
                    <a:p>
                      <a:pPr algn="ctr">
                        <a:lnSpc>
                          <a:spcPct val="105000"/>
                        </a:lnSpc>
                        <a:spcAft>
                          <a:spcPts val="0"/>
                        </a:spcAft>
                      </a:pPr>
                      <a:r>
                        <a:rPr lang="fr-FR" sz="1200" b="1" dirty="0">
                          <a:solidFill>
                            <a:srgbClr val="0070C0"/>
                          </a:solidFill>
                        </a:rPr>
                        <a:t>Plafond mensuel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3 269 </a:t>
                      </a:r>
                      <a:r>
                        <a:rPr lang="fr-FR" sz="1100" b="1" baseline="0" dirty="0" smtClean="0">
                          <a:solidFill>
                            <a:srgbClr val="0070C0"/>
                          </a:solidFill>
                          <a:latin typeface="Cambria"/>
                          <a:ea typeface="Calibri"/>
                          <a:cs typeface="Times New Roman"/>
                        </a:rPr>
                        <a:t>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3 311 €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3</a:t>
                      </a:r>
                      <a:r>
                        <a:rPr lang="fr-FR" sz="1100" b="1" baseline="0" dirty="0" smtClean="0">
                          <a:solidFill>
                            <a:srgbClr val="0070C0"/>
                          </a:solidFill>
                          <a:latin typeface="Cambria"/>
                          <a:ea typeface="Calibri"/>
                          <a:cs typeface="Times New Roman"/>
                        </a:rPr>
                        <a:t> 377 €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baseline="0" dirty="0" smtClean="0">
                          <a:solidFill>
                            <a:srgbClr val="0070C0"/>
                          </a:solidFill>
                          <a:latin typeface="Cambria"/>
                          <a:ea typeface="Calibri"/>
                          <a:cs typeface="Times New Roman"/>
                        </a:rPr>
                        <a:t>3428 </a:t>
                      </a:r>
                      <a:r>
                        <a:rPr lang="fr-FR" sz="1100" b="1" baseline="0" dirty="0" smtClean="0">
                          <a:solidFill>
                            <a:srgbClr val="0070C0"/>
                          </a:solidFill>
                          <a:latin typeface="Cambria"/>
                          <a:ea typeface="Calibri"/>
                          <a:cs typeface="Times New Roman"/>
                        </a:rPr>
                        <a:t>€</a:t>
                      </a:r>
                      <a:endParaRPr lang="fr-FR" sz="1100" b="1" dirty="0">
                        <a:solidFill>
                          <a:srgbClr val="0070C0"/>
                        </a:solidFill>
                        <a:latin typeface="Cambria"/>
                        <a:ea typeface="Calibri"/>
                        <a:cs typeface="Times New Roman"/>
                      </a:endParaRPr>
                    </a:p>
                  </a:txBody>
                  <a:tcPr marL="9525" marR="9525" marT="9525" marB="9525" anchor="ctr"/>
                </a:tc>
              </a:tr>
              <a:tr h="370840">
                <a:tc>
                  <a:txBody>
                    <a:bodyPr/>
                    <a:lstStyle/>
                    <a:p>
                      <a:pPr algn="ctr">
                        <a:lnSpc>
                          <a:spcPct val="105000"/>
                        </a:lnSpc>
                        <a:spcAft>
                          <a:spcPts val="0"/>
                        </a:spcAft>
                      </a:pPr>
                      <a:r>
                        <a:rPr lang="fr-FR" sz="1200" b="1" dirty="0">
                          <a:solidFill>
                            <a:srgbClr val="0070C0"/>
                          </a:solidFill>
                        </a:rPr>
                        <a:t>Plafond journalier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180 €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182 €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186</a:t>
                      </a:r>
                      <a:r>
                        <a:rPr lang="fr-FR" sz="1100" b="1" baseline="0" dirty="0" smtClean="0">
                          <a:solidFill>
                            <a:srgbClr val="0070C0"/>
                          </a:solidFill>
                          <a:latin typeface="Cambria"/>
                          <a:ea typeface="Calibri"/>
                          <a:cs typeface="Times New Roman"/>
                        </a:rPr>
                        <a:t> €</a:t>
                      </a:r>
                      <a:endParaRPr lang="fr-FR" sz="1100" b="1" dirty="0">
                        <a:solidFill>
                          <a:srgbClr val="0070C0"/>
                        </a:solidFill>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solidFill>
                            <a:srgbClr val="0070C0"/>
                          </a:solidFill>
                          <a:latin typeface="Cambria"/>
                          <a:ea typeface="Calibri"/>
                          <a:cs typeface="Times New Roman"/>
                        </a:rPr>
                        <a:t>189</a:t>
                      </a:r>
                      <a:r>
                        <a:rPr lang="fr-FR" sz="1100" b="1" baseline="0" dirty="0" smtClean="0">
                          <a:solidFill>
                            <a:srgbClr val="0070C0"/>
                          </a:solidFill>
                          <a:latin typeface="Cambria"/>
                          <a:ea typeface="Calibri"/>
                          <a:cs typeface="Times New Roman"/>
                        </a:rPr>
                        <a:t> </a:t>
                      </a:r>
                      <a:r>
                        <a:rPr lang="fr-FR" sz="1100" b="1" baseline="0" dirty="0" smtClean="0">
                          <a:solidFill>
                            <a:srgbClr val="0070C0"/>
                          </a:solidFill>
                          <a:latin typeface="Cambria"/>
                          <a:ea typeface="Calibri"/>
                          <a:cs typeface="Times New Roman"/>
                        </a:rPr>
                        <a:t>€</a:t>
                      </a:r>
                      <a:endParaRPr lang="fr-FR" sz="1100" b="1" dirty="0">
                        <a:solidFill>
                          <a:srgbClr val="0070C0"/>
                        </a:solidFill>
                        <a:latin typeface="Cambria"/>
                        <a:ea typeface="Calibri"/>
                        <a:cs typeface="Times New Roman"/>
                      </a:endParaRPr>
                    </a:p>
                  </a:txBody>
                  <a:tcPr marL="9525" marR="9525" marT="9525" marB="9525" anchor="ctr"/>
                </a:tc>
              </a:tr>
              <a:tr h="370840">
                <a:tc>
                  <a:txBody>
                    <a:bodyPr/>
                    <a:lstStyle/>
                    <a:p>
                      <a:pPr algn="ctr">
                        <a:lnSpc>
                          <a:spcPct val="105000"/>
                        </a:lnSpc>
                        <a:spcAft>
                          <a:spcPts val="0"/>
                        </a:spcAft>
                      </a:pPr>
                      <a:r>
                        <a:rPr lang="fr-FR" sz="1200" b="1" dirty="0"/>
                        <a:t>Plafond horaire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24 €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25</a:t>
                      </a:r>
                      <a:r>
                        <a:rPr lang="fr-FR" sz="1100" b="1" baseline="0" dirty="0" smtClean="0">
                          <a:latin typeface="Cambria"/>
                          <a:ea typeface="Calibri"/>
                          <a:cs typeface="Times New Roman"/>
                        </a:rPr>
                        <a:t>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25 €</a:t>
                      </a:r>
                      <a:endParaRPr lang="fr-FR" sz="1100" b="1" dirty="0">
                        <a:latin typeface="Cambria"/>
                        <a:ea typeface="Calibri"/>
                        <a:cs typeface="Times New Roman"/>
                      </a:endParaRPr>
                    </a:p>
                  </a:txBody>
                  <a:tcPr marL="9525" marR="9525" marT="9525" marB="9525" anchor="ctr"/>
                </a:tc>
                <a:tc>
                  <a:txBody>
                    <a:bodyPr/>
                    <a:lstStyle/>
                    <a:p>
                      <a:pPr algn="ctr">
                        <a:lnSpc>
                          <a:spcPct val="105000"/>
                        </a:lnSpc>
                        <a:spcAft>
                          <a:spcPts val="0"/>
                        </a:spcAft>
                      </a:pPr>
                      <a:r>
                        <a:rPr lang="fr-FR" sz="1100" b="1" dirty="0" smtClean="0">
                          <a:latin typeface="Cambria"/>
                          <a:ea typeface="Calibri"/>
                          <a:cs typeface="Times New Roman"/>
                        </a:rPr>
                        <a:t>25 €</a:t>
                      </a:r>
                      <a:endParaRPr lang="fr-FR" sz="1100" b="1" dirty="0">
                        <a:latin typeface="Cambria"/>
                        <a:ea typeface="Calibri"/>
                        <a:cs typeface="Times New Roman"/>
                      </a:endParaRPr>
                    </a:p>
                  </a:txBody>
                  <a:tcPr marL="9525" marR="9525" marT="9525" marB="9525" anchor="ctr"/>
                </a:tc>
              </a:tr>
            </a:tbl>
          </a:graphicData>
        </a:graphic>
      </p:graphicFrame>
      <p:sp>
        <p:nvSpPr>
          <p:cNvPr id="9261" name="ZoneTexte 4"/>
          <p:cNvSpPr txBox="1">
            <a:spLocks noChangeArrowheads="1"/>
          </p:cNvSpPr>
          <p:nvPr/>
        </p:nvSpPr>
        <p:spPr bwMode="auto">
          <a:xfrm>
            <a:off x="323528" y="1124744"/>
            <a:ext cx="8280400" cy="1323439"/>
          </a:xfrm>
          <a:prstGeom prst="rect">
            <a:avLst/>
          </a:prstGeom>
          <a:noFill/>
          <a:ln w="9525">
            <a:noFill/>
            <a:miter lim="800000"/>
            <a:headEnd/>
            <a:tailEnd/>
          </a:ln>
        </p:spPr>
        <p:txBody>
          <a:bodyPr wrap="square">
            <a:spAutoFit/>
          </a:bodyPr>
          <a:lstStyle/>
          <a:p>
            <a:r>
              <a:rPr lang="fr-FR" sz="2000" b="1" u="sng" dirty="0"/>
              <a:t>Fonction</a:t>
            </a:r>
            <a:r>
              <a:rPr lang="fr-FR" sz="2000" dirty="0"/>
              <a:t> </a:t>
            </a:r>
            <a:r>
              <a:rPr lang="fr-FR" sz="2000" dirty="0" smtClean="0"/>
              <a:t>:</a:t>
            </a:r>
            <a:endParaRPr lang="fr-FR" sz="2000" dirty="0"/>
          </a:p>
          <a:p>
            <a:pPr>
              <a:buFont typeface="Arial" charset="0"/>
              <a:buChar char="•"/>
            </a:pPr>
            <a:r>
              <a:rPr lang="fr-FR" sz="2000" dirty="0"/>
              <a:t>Calcul de certaines charges sociales</a:t>
            </a:r>
          </a:p>
          <a:p>
            <a:pPr>
              <a:buFont typeface="Arial" charset="0"/>
              <a:buChar char="•"/>
            </a:pPr>
            <a:r>
              <a:rPr lang="fr-FR" sz="2000" dirty="0"/>
              <a:t>Calcul de certaines prestations</a:t>
            </a:r>
          </a:p>
          <a:p>
            <a:pPr>
              <a:buFont typeface="Arial" charset="0"/>
              <a:buChar char="•"/>
            </a:pPr>
            <a:r>
              <a:rPr lang="fr-FR" sz="2000" dirty="0"/>
              <a:t>Détermination de certaines </a:t>
            </a:r>
            <a:r>
              <a:rPr lang="fr-FR" sz="2000" dirty="0" smtClean="0"/>
              <a:t>assiettes </a:t>
            </a:r>
            <a:r>
              <a:rPr lang="fr-FR" sz="2000" dirty="0"/>
              <a:t>forfaitaires ou de </a:t>
            </a:r>
            <a:r>
              <a:rPr lang="fr-FR" sz="2000" dirty="0" smtClean="0"/>
              <a:t>bases </a:t>
            </a:r>
            <a:r>
              <a:rPr lang="fr-FR" sz="2000" dirty="0"/>
              <a:t>d’exonération…</a:t>
            </a:r>
          </a:p>
        </p:txBody>
      </p:sp>
      <p:graphicFrame>
        <p:nvGraphicFramePr>
          <p:cNvPr id="7" name="Tableau 6"/>
          <p:cNvGraphicFramePr>
            <a:graphicFrameLocks noGrp="1"/>
          </p:cNvGraphicFramePr>
          <p:nvPr/>
        </p:nvGraphicFramePr>
        <p:xfrm>
          <a:off x="323527" y="5373688"/>
          <a:ext cx="8136904" cy="1168400"/>
        </p:xfrm>
        <a:graphic>
          <a:graphicData uri="http://schemas.openxmlformats.org/drawingml/2006/table">
            <a:tbl>
              <a:tblPr firstRow="1" bandRow="1">
                <a:tableStyleId>{69CF1AB2-1976-4502-BF36-3FF5EA218861}</a:tableStyleId>
              </a:tblPr>
              <a:tblGrid>
                <a:gridCol w="2664316"/>
                <a:gridCol w="1105818"/>
                <a:gridCol w="1455590"/>
                <a:gridCol w="1455590"/>
                <a:gridCol w="1455590"/>
              </a:tblGrid>
              <a:tr h="370840">
                <a:tc>
                  <a:txBody>
                    <a:bodyPr/>
                    <a:lstStyle/>
                    <a:p>
                      <a:pPr algn="ctr"/>
                      <a:r>
                        <a:rPr lang="fr-FR" sz="1100" b="1" dirty="0" smtClean="0"/>
                        <a:t>Smic  (Salaire Minimum interprofessionnel de croissance)</a:t>
                      </a:r>
                      <a:endParaRPr lang="fr-FR" sz="1100" b="1" dirty="0"/>
                    </a:p>
                  </a:txBody>
                  <a:tcPr anchor="ctr"/>
                </a:tc>
                <a:tc>
                  <a:txBody>
                    <a:bodyPr/>
                    <a:lstStyle/>
                    <a:p>
                      <a:pPr algn="ctr"/>
                      <a:r>
                        <a:rPr lang="fr-FR" sz="1100" b="1" dirty="0" smtClean="0"/>
                        <a:t>2017</a:t>
                      </a:r>
                      <a:endParaRPr lang="fr-FR" sz="1100" b="1" dirty="0"/>
                    </a:p>
                  </a:txBody>
                  <a:tcPr anchor="ctr"/>
                </a:tc>
                <a:tc>
                  <a:txBody>
                    <a:bodyPr/>
                    <a:lstStyle/>
                    <a:p>
                      <a:pPr algn="ctr"/>
                      <a:r>
                        <a:rPr lang="fr-FR" sz="1100" b="1" dirty="0" smtClean="0"/>
                        <a:t>2018</a:t>
                      </a:r>
                      <a:endParaRPr lang="fr-FR" sz="1100" b="1" dirty="0"/>
                    </a:p>
                  </a:txBody>
                  <a:tcPr anchor="ctr"/>
                </a:tc>
                <a:tc>
                  <a:txBody>
                    <a:bodyPr/>
                    <a:lstStyle/>
                    <a:p>
                      <a:pPr algn="ctr"/>
                      <a:r>
                        <a:rPr lang="fr-FR" sz="1100" b="1" dirty="0" smtClean="0"/>
                        <a:t>2019</a:t>
                      </a:r>
                      <a:endParaRPr lang="fr-FR" sz="1100" b="1" dirty="0"/>
                    </a:p>
                  </a:txBody>
                  <a:tcPr anchor="ctr"/>
                </a:tc>
                <a:tc>
                  <a:txBody>
                    <a:bodyPr/>
                    <a:lstStyle/>
                    <a:p>
                      <a:pPr algn="ctr"/>
                      <a:r>
                        <a:rPr lang="fr-FR" sz="1100" b="1" dirty="0" smtClean="0"/>
                        <a:t>2020</a:t>
                      </a:r>
                      <a:endParaRPr lang="fr-FR" sz="1100" b="1" dirty="0"/>
                    </a:p>
                  </a:txBody>
                  <a:tcPr anchor="ctr"/>
                </a:tc>
              </a:tr>
              <a:tr h="370840">
                <a:tc>
                  <a:txBody>
                    <a:bodyPr/>
                    <a:lstStyle/>
                    <a:p>
                      <a:pPr algn="ctr"/>
                      <a:r>
                        <a:rPr lang="fr-FR" sz="1100" b="1" dirty="0" smtClean="0"/>
                        <a:t>Smic</a:t>
                      </a:r>
                      <a:r>
                        <a:rPr lang="fr-FR" sz="1100" b="1" baseline="0" dirty="0" smtClean="0"/>
                        <a:t> h</a:t>
                      </a:r>
                      <a:r>
                        <a:rPr lang="fr-FR" sz="1100" b="1" dirty="0" smtClean="0"/>
                        <a:t>oraire</a:t>
                      </a:r>
                      <a:endParaRPr lang="fr-FR" sz="1100" b="1" dirty="0"/>
                    </a:p>
                  </a:txBody>
                  <a:tcPr anchor="ctr"/>
                </a:tc>
                <a:tc>
                  <a:txBody>
                    <a:bodyPr/>
                    <a:lstStyle/>
                    <a:p>
                      <a:pPr algn="ctr"/>
                      <a:r>
                        <a:rPr lang="fr-FR" sz="1100" b="1" dirty="0" smtClean="0"/>
                        <a:t>9,76 €</a:t>
                      </a:r>
                      <a:endParaRPr lang="fr-FR" sz="1100" b="1" dirty="0"/>
                    </a:p>
                  </a:txBody>
                  <a:tcPr anchor="ctr"/>
                </a:tc>
                <a:tc>
                  <a:txBody>
                    <a:bodyPr/>
                    <a:lstStyle/>
                    <a:p>
                      <a:pPr algn="ctr"/>
                      <a:r>
                        <a:rPr lang="fr-FR" sz="1100" b="1" dirty="0" smtClean="0"/>
                        <a:t>9,88 €</a:t>
                      </a:r>
                      <a:endParaRPr lang="fr-FR" sz="1100" b="1" dirty="0"/>
                    </a:p>
                  </a:txBody>
                  <a:tcPr anchor="ctr"/>
                </a:tc>
                <a:tc>
                  <a:txBody>
                    <a:bodyPr/>
                    <a:lstStyle/>
                    <a:p>
                      <a:pPr algn="ctr"/>
                      <a:r>
                        <a:rPr lang="fr-FR" sz="1100" b="1" dirty="0" smtClean="0"/>
                        <a:t>10,03 €</a:t>
                      </a:r>
                      <a:endParaRPr lang="fr-FR" sz="1100" b="1" dirty="0"/>
                    </a:p>
                  </a:txBody>
                  <a:tcPr anchor="ctr"/>
                </a:tc>
                <a:tc>
                  <a:txBody>
                    <a:bodyPr/>
                    <a:lstStyle/>
                    <a:p>
                      <a:pPr algn="ctr"/>
                      <a:r>
                        <a:rPr lang="fr-FR" sz="1100" b="1" dirty="0" smtClean="0"/>
                        <a:t>10,15 </a:t>
                      </a:r>
                      <a:r>
                        <a:rPr lang="fr-FR" sz="1100" b="1" dirty="0" smtClean="0"/>
                        <a:t>€</a:t>
                      </a:r>
                      <a:endParaRPr lang="fr-FR" sz="1100" b="1" dirty="0"/>
                    </a:p>
                  </a:txBody>
                  <a:tcPr anchor="ctr"/>
                </a:tc>
              </a:tr>
              <a:tr h="370840">
                <a:tc>
                  <a:txBody>
                    <a:bodyPr/>
                    <a:lstStyle/>
                    <a:p>
                      <a:pPr algn="ctr"/>
                      <a:r>
                        <a:rPr lang="fr-FR" sz="1100" b="1" dirty="0" smtClean="0"/>
                        <a:t>Smic mensuel (Base 151,67h)</a:t>
                      </a:r>
                      <a:endParaRPr lang="fr-FR" sz="1100" b="1" dirty="0"/>
                    </a:p>
                  </a:txBody>
                  <a:tcPr anchor="ctr"/>
                </a:tc>
                <a:tc>
                  <a:txBody>
                    <a:bodyPr/>
                    <a:lstStyle/>
                    <a:p>
                      <a:pPr algn="ctr"/>
                      <a:r>
                        <a:rPr lang="fr-FR" sz="1100" b="1" dirty="0" smtClean="0"/>
                        <a:t>1480,27 €</a:t>
                      </a:r>
                      <a:endParaRPr lang="fr-FR" sz="1100" b="1" dirty="0"/>
                    </a:p>
                  </a:txBody>
                  <a:tcPr anchor="ctr"/>
                </a:tc>
                <a:tc>
                  <a:txBody>
                    <a:bodyPr/>
                    <a:lstStyle/>
                    <a:p>
                      <a:pPr algn="ctr"/>
                      <a:r>
                        <a:rPr lang="fr-FR" sz="1100" b="1" dirty="0" smtClean="0"/>
                        <a:t>1498,47 €</a:t>
                      </a:r>
                      <a:endParaRPr lang="fr-FR" sz="1100" b="1" dirty="0"/>
                    </a:p>
                  </a:txBody>
                  <a:tcPr anchor="ctr"/>
                </a:tc>
                <a:tc>
                  <a:txBody>
                    <a:bodyPr/>
                    <a:lstStyle/>
                    <a:p>
                      <a:pPr algn="ctr"/>
                      <a:r>
                        <a:rPr lang="fr-FR" sz="1100" b="1" dirty="0" smtClean="0"/>
                        <a:t>1 521,22 €</a:t>
                      </a:r>
                      <a:endParaRPr lang="fr-FR" sz="1100" b="1" dirty="0"/>
                    </a:p>
                  </a:txBody>
                  <a:tcPr anchor="ctr"/>
                </a:tc>
                <a:tc>
                  <a:txBody>
                    <a:bodyPr/>
                    <a:lstStyle/>
                    <a:p>
                      <a:pPr algn="ctr"/>
                      <a:r>
                        <a:rPr lang="fr-FR" sz="1100" b="1" dirty="0" smtClean="0"/>
                        <a:t>1 </a:t>
                      </a:r>
                      <a:r>
                        <a:rPr lang="fr-FR" sz="1100" b="1" dirty="0" smtClean="0"/>
                        <a:t>539,42 </a:t>
                      </a:r>
                      <a:r>
                        <a:rPr lang="fr-FR" sz="1100" b="1" dirty="0" smtClean="0"/>
                        <a:t>€</a:t>
                      </a:r>
                      <a:endParaRPr lang="fr-FR" sz="1100" b="1" dirty="0"/>
                    </a:p>
                  </a:txBody>
                  <a:tcPr anchor="ct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Dispositifs dérogatoires 1/2</a:t>
            </a:r>
            <a:endParaRPr lang="fr-FR" dirty="0"/>
          </a:p>
        </p:txBody>
      </p:sp>
      <p:sp>
        <p:nvSpPr>
          <p:cNvPr id="3" name="Espace réservé du contenu 2"/>
          <p:cNvSpPr>
            <a:spLocks noGrp="1"/>
          </p:cNvSpPr>
          <p:nvPr>
            <p:ph idx="1"/>
          </p:nvPr>
        </p:nvSpPr>
        <p:spPr/>
        <p:txBody>
          <a:bodyPr>
            <a:normAutofit/>
          </a:bodyPr>
          <a:lstStyle/>
          <a:p>
            <a:r>
              <a:rPr lang="fr-FR" sz="2400" dirty="0" smtClean="0"/>
              <a:t>Le dispositif « </a:t>
            </a:r>
            <a:r>
              <a:rPr lang="fr-FR" sz="2400" b="1" dirty="0" smtClean="0"/>
              <a:t>d’assiette forfaitaire </a:t>
            </a:r>
            <a:r>
              <a:rPr lang="fr-FR" sz="2400" dirty="0" smtClean="0"/>
              <a:t>» permet de calculer les cotisations sociales, non pas sur le salaire réel, mais sur une base réduite.</a:t>
            </a:r>
          </a:p>
          <a:p>
            <a:r>
              <a:rPr lang="fr-FR" sz="2400" dirty="0" smtClean="0"/>
              <a:t>Il s’applique aux cotisations d’assurances sociales, d’allocations familiales et d’accidents du travail dues au titre du régime général de la Sécurité sociale.</a:t>
            </a:r>
          </a:p>
          <a:p>
            <a:r>
              <a:rPr lang="fr-FR" sz="2400" dirty="0" smtClean="0"/>
              <a:t>Il concerne :</a:t>
            </a:r>
          </a:p>
          <a:p>
            <a:pPr lvl="3"/>
            <a:r>
              <a:rPr lang="fr-FR" sz="2400" dirty="0" smtClean="0"/>
              <a:t> Animateurs et Directeurs.</a:t>
            </a:r>
          </a:p>
          <a:p>
            <a:pPr lvl="3"/>
            <a:r>
              <a:rPr lang="fr-FR" sz="2400" dirty="0" smtClean="0"/>
              <a:t> Sportifs – entraineurs et Personne nécessaire à l’organisation d’évènements.</a:t>
            </a:r>
          </a:p>
          <a:p>
            <a:pPr lvl="3"/>
            <a:r>
              <a:rPr lang="fr-FR" sz="2400" dirty="0" smtClean="0"/>
              <a:t> Associations de jeunesse et d’éducation populaire.</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descr="550Fotolia_102327385_M.jpg"/>
          <p:cNvPicPr>
            <a:picLocks noChangeAspect="1"/>
          </p:cNvPicPr>
          <p:nvPr/>
        </p:nvPicPr>
        <p:blipFill>
          <a:blip r:embed="rId2" cstate="print">
            <a:lum/>
          </a:blip>
          <a:stretch>
            <a:fillRect/>
          </a:stretch>
        </p:blipFill>
        <p:spPr>
          <a:xfrm>
            <a:off x="229017" y="326159"/>
            <a:ext cx="8735471" cy="3462881"/>
          </a:xfrm>
          <a:prstGeom prst="rect">
            <a:avLst/>
          </a:prstGeom>
        </p:spPr>
      </p:pic>
      <p:sp>
        <p:nvSpPr>
          <p:cNvPr id="2" name="Titre 1"/>
          <p:cNvSpPr>
            <a:spLocks noGrp="1"/>
          </p:cNvSpPr>
          <p:nvPr>
            <p:ph type="ctrTitle"/>
          </p:nvPr>
        </p:nvSpPr>
        <p:spPr/>
        <p:txBody>
          <a:bodyPr/>
          <a:lstStyle/>
          <a:p>
            <a:endParaRPr lang="fr-FR" dirty="0"/>
          </a:p>
        </p:txBody>
      </p:sp>
      <p:sp>
        <p:nvSpPr>
          <p:cNvPr id="5" name="ZoneTexte 4"/>
          <p:cNvSpPr txBox="1"/>
          <p:nvPr/>
        </p:nvSpPr>
        <p:spPr>
          <a:xfrm>
            <a:off x="467544" y="3861048"/>
            <a:ext cx="8352928" cy="2246769"/>
          </a:xfrm>
          <a:prstGeom prst="rect">
            <a:avLst/>
          </a:prstGeom>
          <a:noFill/>
        </p:spPr>
        <p:txBody>
          <a:bodyPr wrap="square" rtlCol="0">
            <a:spAutoFit/>
          </a:bodyPr>
          <a:lstStyle/>
          <a:p>
            <a:r>
              <a:rPr lang="fr-FR" sz="2800" b="1" dirty="0" smtClean="0"/>
              <a:t>La fiche de paie (ou bulletin de paie) est un justificatif de paiement que l'employeur doit fournir à l'employé. Les mentions qui y figurent sont fixées par la loi. Afin de rendre la fiche de paie plus claire et plus lisible, des modifications ont été apportées ces derniers temps. </a:t>
            </a:r>
            <a:endParaRPr lang="fr-FR" sz="2800" b="1"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Dispositifs dérogatoires 2/2</a:t>
            </a:r>
            <a:endParaRPr lang="fr-FR" dirty="0"/>
          </a:p>
        </p:txBody>
      </p:sp>
      <p:sp>
        <p:nvSpPr>
          <p:cNvPr id="3" name="Espace réservé du contenu 2"/>
          <p:cNvSpPr>
            <a:spLocks noGrp="1"/>
          </p:cNvSpPr>
          <p:nvPr>
            <p:ph idx="1"/>
          </p:nvPr>
        </p:nvSpPr>
        <p:spPr>
          <a:xfrm>
            <a:off x="457200" y="1600200"/>
            <a:ext cx="8229600" cy="4925144"/>
          </a:xfrm>
        </p:spPr>
        <p:txBody>
          <a:bodyPr>
            <a:normAutofit/>
          </a:bodyPr>
          <a:lstStyle/>
          <a:p>
            <a:r>
              <a:rPr lang="fr-FR" b="1" dirty="0" smtClean="0"/>
              <a:t>La franchise de cotisations</a:t>
            </a:r>
          </a:p>
          <a:p>
            <a:pPr>
              <a:buFont typeface="Wingdings" pitchFamily="2" charset="2"/>
              <a:buChar char="Ø"/>
            </a:pPr>
            <a:r>
              <a:rPr lang="fr-FR" sz="1600" b="1" u="sng" dirty="0" smtClean="0"/>
              <a:t>Définition</a:t>
            </a:r>
            <a:r>
              <a:rPr lang="fr-FR" sz="1600" dirty="0" smtClean="0"/>
              <a:t> :</a:t>
            </a:r>
          </a:p>
          <a:p>
            <a:pPr>
              <a:buFont typeface="Arial" charset="0"/>
              <a:buNone/>
            </a:pPr>
            <a:r>
              <a:rPr lang="fr-FR" sz="1600" dirty="0" smtClean="0"/>
              <a:t>	</a:t>
            </a:r>
          </a:p>
          <a:p>
            <a:pPr>
              <a:buFont typeface="Arial" charset="0"/>
              <a:buNone/>
            </a:pPr>
            <a:r>
              <a:rPr lang="fr-FR" sz="1600" dirty="0" smtClean="0"/>
              <a:t>	Les sommes versées à </a:t>
            </a:r>
            <a:r>
              <a:rPr lang="fr-FR" sz="1600" b="1" dirty="0" smtClean="0"/>
              <a:t>l'occasion d'une manifestation </a:t>
            </a:r>
            <a:r>
              <a:rPr lang="fr-FR" sz="1600" dirty="0" smtClean="0"/>
              <a:t>sont exonérées de cotisations dans la limite de 70 % du plafond journalier de la Sécurité sociale, dans la limite de 5 manifestations par mois pour les mêmes sportifs ou personnes gravitant autour de l'activité sportive, et par organisateur.</a:t>
            </a:r>
          </a:p>
          <a:p>
            <a:pPr marL="361950" lvl="1" indent="0">
              <a:buFont typeface="Arial" charset="0"/>
              <a:buNone/>
            </a:pPr>
            <a:r>
              <a:rPr lang="fr-FR" sz="3200" b="1" dirty="0" smtClean="0"/>
              <a:t>Montant </a:t>
            </a:r>
            <a:r>
              <a:rPr lang="fr-FR" sz="3200" b="1" dirty="0" smtClean="0"/>
              <a:t>2020 </a:t>
            </a:r>
            <a:r>
              <a:rPr lang="fr-FR" sz="3200" b="1" dirty="0" smtClean="0"/>
              <a:t>: </a:t>
            </a:r>
            <a:r>
              <a:rPr lang="fr-FR" sz="3200" b="1" dirty="0" smtClean="0"/>
              <a:t>132,00 </a:t>
            </a:r>
            <a:r>
              <a:rPr lang="fr-FR" sz="3200" b="1" dirty="0" smtClean="0"/>
              <a:t>€ (</a:t>
            </a:r>
            <a:r>
              <a:rPr lang="fr-FR" sz="3200" b="1" dirty="0" smtClean="0"/>
              <a:t>130,00 </a:t>
            </a:r>
            <a:r>
              <a:rPr lang="fr-FR" sz="3200" b="1" dirty="0" smtClean="0"/>
              <a:t>€ en </a:t>
            </a:r>
            <a:r>
              <a:rPr lang="fr-FR" sz="3200" b="1" dirty="0" smtClean="0"/>
              <a:t>2019)</a:t>
            </a:r>
            <a:endParaRPr lang="fr-FR" sz="1600" b="1" dirty="0" smtClean="0"/>
          </a:p>
          <a:p>
            <a:pPr>
              <a:buFont typeface="Wingdings" pitchFamily="2" charset="2"/>
              <a:buChar char="Ø"/>
            </a:pPr>
            <a:r>
              <a:rPr lang="fr-FR" sz="1600" b="1" u="sng" dirty="0" smtClean="0"/>
              <a:t>Cadre</a:t>
            </a:r>
            <a:r>
              <a:rPr lang="fr-FR" sz="1600" dirty="0" smtClean="0"/>
              <a:t> :</a:t>
            </a:r>
          </a:p>
          <a:p>
            <a:pPr>
              <a:buFont typeface="Arial" charset="0"/>
              <a:buNone/>
            </a:pPr>
            <a:endParaRPr lang="fr-FR" sz="1600" dirty="0" smtClean="0"/>
          </a:p>
          <a:p>
            <a:pPr>
              <a:buFont typeface="Arial" charset="0"/>
              <a:buNone/>
            </a:pPr>
            <a:r>
              <a:rPr lang="fr-FR" sz="1600" dirty="0" smtClean="0"/>
              <a:t>	Cette exonération ne s'applique pas aux personnels administratifs, dirigeants, administrateurs, personnel médical et paramédical, professeurs, moniteurs et éducateurs sportifs; ainsi qu'aux  activités exercées dans le cadre d'organismes à but lucratif et des comités d'entreprise.</a:t>
            </a:r>
          </a:p>
          <a:p>
            <a:endParaRPr lang="fr-FR"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re 1"/>
          <p:cNvSpPr>
            <a:spLocks noGrp="1"/>
          </p:cNvSpPr>
          <p:nvPr>
            <p:ph type="title"/>
          </p:nvPr>
        </p:nvSpPr>
        <p:spPr>
          <a:xfrm>
            <a:off x="457200" y="274639"/>
            <a:ext cx="8229600" cy="850106"/>
          </a:xfrm>
        </p:spPr>
        <p:style>
          <a:lnRef idx="2">
            <a:schemeClr val="dk1"/>
          </a:lnRef>
          <a:fillRef idx="1">
            <a:schemeClr val="lt1"/>
          </a:fillRef>
          <a:effectRef idx="0">
            <a:schemeClr val="dk1"/>
          </a:effectRef>
          <a:fontRef idx="minor">
            <a:schemeClr val="dk1"/>
          </a:fontRef>
        </p:style>
        <p:txBody>
          <a:bodyPr/>
          <a:lstStyle/>
          <a:p>
            <a:r>
              <a:rPr lang="fr-FR" sz="3600" dirty="0" smtClean="0"/>
              <a:t>Financement formation professionnelle</a:t>
            </a:r>
          </a:p>
        </p:txBody>
      </p:sp>
      <p:sp>
        <p:nvSpPr>
          <p:cNvPr id="19459" name="Espace réservé du contenu 2"/>
          <p:cNvSpPr>
            <a:spLocks noGrp="1"/>
          </p:cNvSpPr>
          <p:nvPr>
            <p:ph idx="1"/>
          </p:nvPr>
        </p:nvSpPr>
        <p:spPr>
          <a:xfrm>
            <a:off x="457200" y="3357563"/>
            <a:ext cx="8229600" cy="2735262"/>
          </a:xfrm>
        </p:spPr>
        <p:txBody>
          <a:bodyPr/>
          <a:lstStyle/>
          <a:p>
            <a:endParaRPr lang="fr-FR" dirty="0" smtClean="0"/>
          </a:p>
          <a:p>
            <a:endParaRPr lang="fr-FR" dirty="0" smtClean="0"/>
          </a:p>
        </p:txBody>
      </p:sp>
      <p:pic>
        <p:nvPicPr>
          <p:cNvPr id="19460" name="Image 3" descr="Contribution légale unique obligatoire"/>
          <p:cNvPicPr>
            <a:picLocks noChangeAspect="1" noChangeArrowheads="1"/>
          </p:cNvPicPr>
          <p:nvPr/>
        </p:nvPicPr>
        <p:blipFill>
          <a:blip r:embed="rId2" cstate="print"/>
          <a:srcRect/>
          <a:stretch>
            <a:fillRect/>
          </a:stretch>
        </p:blipFill>
        <p:spPr bwMode="auto">
          <a:xfrm>
            <a:off x="971600" y="3140968"/>
            <a:ext cx="6913563" cy="2520950"/>
          </a:xfrm>
          <a:prstGeom prst="rect">
            <a:avLst/>
          </a:prstGeom>
          <a:noFill/>
          <a:ln w="9525">
            <a:noFill/>
            <a:miter lim="800000"/>
            <a:headEnd/>
            <a:tailEnd/>
          </a:ln>
        </p:spPr>
      </p:pic>
      <p:sp>
        <p:nvSpPr>
          <p:cNvPr id="19461" name="ZoneTexte 4"/>
          <p:cNvSpPr txBox="1">
            <a:spLocks noChangeArrowheads="1"/>
          </p:cNvSpPr>
          <p:nvPr/>
        </p:nvSpPr>
        <p:spPr bwMode="auto">
          <a:xfrm>
            <a:off x="467544" y="1124744"/>
            <a:ext cx="7704137" cy="2062162"/>
          </a:xfrm>
          <a:prstGeom prst="rect">
            <a:avLst/>
          </a:prstGeom>
          <a:noFill/>
          <a:ln w="9525">
            <a:noFill/>
            <a:miter lim="800000"/>
            <a:headEnd/>
            <a:tailEnd/>
          </a:ln>
        </p:spPr>
        <p:txBody>
          <a:bodyPr>
            <a:spAutoFit/>
          </a:bodyPr>
          <a:lstStyle/>
          <a:p>
            <a:r>
              <a:rPr lang="fr-FR" sz="1600" b="1" i="1" dirty="0"/>
              <a:t>Quel est votre taux de participation ?</a:t>
            </a:r>
            <a:r>
              <a:rPr lang="fr-FR" sz="1600" dirty="0"/>
              <a:t/>
            </a:r>
            <a:br>
              <a:rPr lang="fr-FR" sz="1600" dirty="0"/>
            </a:br>
            <a:r>
              <a:rPr lang="fr-FR" sz="1600" dirty="0"/>
              <a:t>Il est variable selon l’effectif et dépend de la branche professionnelle dont vous relevez. Votre branche peut en effet décider d'une contribution conventionnelle supplémentaire à la contribution légale.</a:t>
            </a:r>
          </a:p>
          <a:p>
            <a:r>
              <a:rPr lang="fr-FR" sz="1600" dirty="0"/>
              <a:t>Vous pouvez également décider de verser, volontairement, une contribution supplémentaire.</a:t>
            </a:r>
          </a:p>
          <a:p>
            <a:r>
              <a:rPr lang="fr-FR" sz="1600" dirty="0"/>
              <a:t>Hors contribution conventionnelle potentielle, les taux de contribution légale sont les suivants:</a:t>
            </a:r>
          </a:p>
        </p:txBody>
      </p:sp>
      <p:sp>
        <p:nvSpPr>
          <p:cNvPr id="19462" name="ZoneTexte 5"/>
          <p:cNvSpPr txBox="1">
            <a:spLocks noChangeArrowheads="1"/>
          </p:cNvSpPr>
          <p:nvPr/>
        </p:nvSpPr>
        <p:spPr bwMode="auto">
          <a:xfrm>
            <a:off x="467544" y="5877272"/>
            <a:ext cx="8207375" cy="646331"/>
          </a:xfrm>
          <a:prstGeom prst="rect">
            <a:avLst/>
          </a:prstGeom>
          <a:noFill/>
          <a:ln w="9525">
            <a:noFill/>
            <a:miter lim="800000"/>
            <a:headEnd/>
            <a:tailEnd/>
          </a:ln>
        </p:spPr>
        <p:txBody>
          <a:bodyPr>
            <a:spAutoFit/>
          </a:bodyPr>
          <a:lstStyle/>
          <a:p>
            <a:r>
              <a:rPr lang="fr-FR" dirty="0"/>
              <a:t>Organisme collecteur unique pour le sport : </a:t>
            </a:r>
            <a:r>
              <a:rPr lang="fr-FR" b="1" dirty="0" smtClean="0">
                <a:solidFill>
                  <a:srgbClr val="FF0000"/>
                </a:solidFill>
              </a:rPr>
              <a:t>AFDAS </a:t>
            </a:r>
            <a:r>
              <a:rPr lang="fr-FR" b="1" dirty="0" smtClean="0">
                <a:solidFill>
                  <a:srgbClr val="FF0000"/>
                </a:solidFill>
              </a:rPr>
              <a:t>(OPCO</a:t>
            </a:r>
            <a:r>
              <a:rPr lang="fr-FR" b="1" dirty="0" smtClean="0">
                <a:solidFill>
                  <a:srgbClr val="FF0000"/>
                </a:solidFill>
              </a:rPr>
              <a:t>)</a:t>
            </a:r>
          </a:p>
          <a:p>
            <a:r>
              <a:rPr lang="fr-FR" dirty="0" smtClean="0"/>
              <a:t>Collecteur de la contribution à la formation sur salaires 2020 : </a:t>
            </a:r>
            <a:r>
              <a:rPr lang="fr-FR" b="1" dirty="0" smtClean="0"/>
              <a:t>URSSAF</a:t>
            </a:r>
            <a:r>
              <a:rPr lang="fr-FR" dirty="0" smtClean="0"/>
              <a:t> </a:t>
            </a:r>
            <a:endParaRPr lang="fr-FR" dirty="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850106"/>
          </a:xfrm>
        </p:spPr>
        <p:style>
          <a:lnRef idx="2">
            <a:schemeClr val="dk1"/>
          </a:lnRef>
          <a:fillRef idx="1">
            <a:schemeClr val="lt1"/>
          </a:fillRef>
          <a:effectRef idx="0">
            <a:schemeClr val="dk1"/>
          </a:effectRef>
          <a:fontRef idx="minor">
            <a:schemeClr val="dk1"/>
          </a:fontRef>
        </p:style>
        <p:txBody>
          <a:bodyPr/>
          <a:lstStyle/>
          <a:p>
            <a:r>
              <a:rPr lang="fr-FR" b="1" dirty="0" smtClean="0"/>
              <a:t>Le CPA</a:t>
            </a:r>
            <a:endParaRPr lang="fr-FR" b="1" dirty="0"/>
          </a:p>
        </p:txBody>
      </p:sp>
      <p:sp>
        <p:nvSpPr>
          <p:cNvPr id="3" name="Espace réservé du contenu 2"/>
          <p:cNvSpPr>
            <a:spLocks noGrp="1"/>
          </p:cNvSpPr>
          <p:nvPr>
            <p:ph idx="1"/>
          </p:nvPr>
        </p:nvSpPr>
        <p:spPr>
          <a:xfrm>
            <a:off x="457200" y="1340768"/>
            <a:ext cx="8229600" cy="5256584"/>
          </a:xfrm>
        </p:spPr>
        <p:txBody>
          <a:bodyPr>
            <a:noAutofit/>
          </a:bodyPr>
          <a:lstStyle/>
          <a:p>
            <a:pPr>
              <a:buNone/>
            </a:pPr>
            <a:r>
              <a:rPr lang="fr-FR" sz="2400" b="1" u="sng" dirty="0" smtClean="0"/>
              <a:t>les grands principes</a:t>
            </a:r>
          </a:p>
          <a:p>
            <a:pPr>
              <a:buNone/>
            </a:pPr>
            <a:r>
              <a:rPr lang="fr-FR" sz="1700" dirty="0" smtClean="0"/>
              <a:t>      Le compte personnel d’activité (CPA) concerne tous les actifs à partir de 16 ans et tous les statuts (salariés du secteur privé, demandeurs d’emploi, fonctionnaires ou travailleurs indépendants) et regroupe :</a:t>
            </a:r>
          </a:p>
          <a:p>
            <a:r>
              <a:rPr lang="fr-FR" sz="1700" dirty="0" smtClean="0"/>
              <a:t>le </a:t>
            </a:r>
            <a:r>
              <a:rPr lang="fr-FR" sz="1700" dirty="0" smtClean="0">
                <a:hlinkClick r:id="rId2" tooltip="« service-public.fr » dans une nouvelle fenêtre"/>
              </a:rPr>
              <a:t>compte personnel de formation (CPF)</a:t>
            </a:r>
            <a:r>
              <a:rPr lang="fr-FR" sz="1700" dirty="0" smtClean="0"/>
              <a:t> qui permet à toute personne active d’acquérir des droits à la formation et de les mobiliser tout au long de sa vie professionnelle.</a:t>
            </a:r>
          </a:p>
          <a:p>
            <a:r>
              <a:rPr lang="fr-FR" sz="1700" dirty="0" smtClean="0"/>
              <a:t>le </a:t>
            </a:r>
            <a:r>
              <a:rPr lang="fr-FR" sz="1700" dirty="0" smtClean="0">
                <a:hlinkClick r:id="rId3" tooltip="« service-public.fr » dans une nouvelle fenêtre"/>
              </a:rPr>
              <a:t>compte professionnel de prévention pénibilité (C2P)</a:t>
            </a:r>
            <a:r>
              <a:rPr lang="fr-FR" sz="1700" dirty="0" smtClean="0"/>
              <a:t> qui permet à tout actif exposé à des facteurs de risque de pénibilité dans le cadre de l’exercice de son activité professionnelle de cumuler des points. Ces points, comptabilisés dans le C2P, sont convertibles en formation, temps partiel ou retraite anticipée.</a:t>
            </a:r>
          </a:p>
          <a:p>
            <a:r>
              <a:rPr lang="fr-FR" sz="1700" dirty="0" smtClean="0"/>
              <a:t>le </a:t>
            </a:r>
            <a:r>
              <a:rPr lang="fr-FR" sz="1700" dirty="0" smtClean="0">
                <a:hlinkClick r:id="rId4" tooltip="« service-public.fr » dans une nouvelle fenêtre"/>
              </a:rPr>
              <a:t>compte d’engagement citoyen (CEC)</a:t>
            </a:r>
            <a:r>
              <a:rPr lang="fr-FR" sz="1700" dirty="0" smtClean="0"/>
              <a:t> qui recense les activités de bénévolat ou de volontariat. Certaines de ces activités ouvrent un droit à la formation.</a:t>
            </a:r>
          </a:p>
          <a:p>
            <a:pPr>
              <a:buNone/>
            </a:pPr>
            <a:r>
              <a:rPr lang="fr-FR" sz="1700" dirty="0" smtClean="0"/>
              <a:t>       Au 1</a:t>
            </a:r>
            <a:r>
              <a:rPr lang="fr-FR" sz="1700" baseline="30000" dirty="0" smtClean="0"/>
              <a:t>er </a:t>
            </a:r>
            <a:r>
              <a:rPr lang="fr-FR" sz="1700" dirty="0" smtClean="0"/>
              <a:t>janvier 2019, les heures acquises sur le compte personnel de formation et les heures acquises au titre du droit individuel à la formation au 31 décembre 2018 peuvent être converties en euros à raison de </a:t>
            </a:r>
            <a:r>
              <a:rPr lang="fr-FR" sz="1700" b="1" dirty="0" smtClean="0"/>
              <a:t>15 €</a:t>
            </a:r>
            <a:r>
              <a:rPr lang="fr-FR" sz="1700" dirty="0" smtClean="0"/>
              <a:t> par heure.</a:t>
            </a:r>
          </a:p>
          <a:p>
            <a:pPr>
              <a:buNone/>
            </a:pPr>
            <a:r>
              <a:rPr lang="fr-FR" sz="1700" dirty="0" smtClean="0"/>
              <a:t>       A partir de 2019, pour un salarié à temps plein, ou à temps partiel, l'alimentation du compte se fait à hauteur de 500 € par année de travail, dans la limite d'un plafond de 5 000 € et 800€ plafonné à 8000 €  pour un salarié non qualifié.</a:t>
            </a:r>
            <a:endParaRPr lang="fr-FR" sz="1700" dirty="0"/>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a:xfrm>
            <a:off x="457200" y="274638"/>
            <a:ext cx="8229600" cy="778098"/>
          </a:xfrm>
        </p:spPr>
        <p:style>
          <a:lnRef idx="2">
            <a:schemeClr val="dk1"/>
          </a:lnRef>
          <a:fillRef idx="1">
            <a:schemeClr val="lt1"/>
          </a:fillRef>
          <a:effectRef idx="0">
            <a:schemeClr val="dk1"/>
          </a:effectRef>
          <a:fontRef idx="minor">
            <a:schemeClr val="dk1"/>
          </a:fontRef>
        </p:style>
        <p:txBody>
          <a:bodyPr>
            <a:normAutofit/>
          </a:bodyPr>
          <a:lstStyle/>
          <a:p>
            <a:r>
              <a:rPr lang="fr-FR" dirty="0" smtClean="0"/>
              <a:t>Taxe sur salaires</a:t>
            </a:r>
          </a:p>
        </p:txBody>
      </p:sp>
      <p:sp>
        <p:nvSpPr>
          <p:cNvPr id="20483" name="Espace réservé du contenu 2"/>
          <p:cNvSpPr>
            <a:spLocks noGrp="1"/>
          </p:cNvSpPr>
          <p:nvPr>
            <p:ph idx="1"/>
          </p:nvPr>
        </p:nvSpPr>
        <p:spPr>
          <a:xfrm>
            <a:off x="251520" y="1124744"/>
            <a:ext cx="8569325" cy="1512887"/>
          </a:xfrm>
        </p:spPr>
        <p:txBody>
          <a:bodyPr>
            <a:normAutofit lnSpcReduction="10000"/>
          </a:bodyPr>
          <a:lstStyle/>
          <a:p>
            <a:pPr marL="0" indent="0">
              <a:buFont typeface="Arial" charset="0"/>
              <a:buNone/>
            </a:pPr>
            <a:r>
              <a:rPr lang="fr-FR" sz="2400" b="1" dirty="0" smtClean="0">
                <a:solidFill>
                  <a:srgbClr val="FF0000"/>
                </a:solidFill>
              </a:rPr>
              <a:t>Taxe applicable à toute société non assujetties à la TVA.</a:t>
            </a:r>
          </a:p>
          <a:p>
            <a:pPr marL="0" indent="0"/>
            <a:r>
              <a:rPr lang="fr-FR" sz="2000" u="sng" dirty="0" smtClean="0"/>
              <a:t>Organisme de recouvrement </a:t>
            </a:r>
            <a:r>
              <a:rPr lang="fr-FR" sz="2000" dirty="0" smtClean="0"/>
              <a:t>: Recette des impôts</a:t>
            </a:r>
          </a:p>
          <a:p>
            <a:pPr marL="0" indent="0"/>
            <a:r>
              <a:rPr lang="fr-FR" sz="2000" u="sng" dirty="0" smtClean="0"/>
              <a:t>Document</a:t>
            </a:r>
            <a:r>
              <a:rPr lang="fr-FR" sz="2000" dirty="0" smtClean="0"/>
              <a:t> : </a:t>
            </a:r>
            <a:r>
              <a:rPr lang="fr-FR" sz="2000" dirty="0" err="1" smtClean="0"/>
              <a:t>Cerfa</a:t>
            </a:r>
            <a:r>
              <a:rPr lang="fr-FR" sz="2000" dirty="0" smtClean="0"/>
              <a:t> 11824-18 n° 2502 SD</a:t>
            </a:r>
          </a:p>
          <a:p>
            <a:pPr marL="0" indent="0"/>
            <a:r>
              <a:rPr lang="fr-FR" sz="2000" u="sng" dirty="0" smtClean="0"/>
              <a:t>Barème  taxe sur salaires </a:t>
            </a:r>
            <a:r>
              <a:rPr lang="fr-FR" sz="2000" u="sng" dirty="0" smtClean="0"/>
              <a:t>2019 </a:t>
            </a:r>
            <a:r>
              <a:rPr lang="fr-FR" sz="2000" u="sng" dirty="0" smtClean="0"/>
              <a:t>payable en </a:t>
            </a:r>
            <a:r>
              <a:rPr lang="fr-FR" sz="2000" u="sng" dirty="0" smtClean="0"/>
              <a:t>2020</a:t>
            </a:r>
            <a:r>
              <a:rPr lang="fr-FR" sz="2000" dirty="0" smtClean="0"/>
              <a:t>.</a:t>
            </a:r>
            <a:endParaRPr lang="fr-FR" sz="2000" dirty="0" smtClean="0"/>
          </a:p>
          <a:p>
            <a:pPr marL="0" indent="0"/>
            <a:endParaRPr lang="fr-FR" sz="2800" dirty="0" smtClean="0"/>
          </a:p>
          <a:p>
            <a:pPr marL="0" indent="0">
              <a:buFont typeface="Arial" charset="0"/>
              <a:buNone/>
            </a:pPr>
            <a:endParaRPr lang="fr-FR" dirty="0" smtClean="0"/>
          </a:p>
        </p:txBody>
      </p:sp>
      <p:graphicFrame>
        <p:nvGraphicFramePr>
          <p:cNvPr id="4" name="Tableau 3"/>
          <p:cNvGraphicFramePr>
            <a:graphicFrameLocks noGrp="1"/>
          </p:cNvGraphicFramePr>
          <p:nvPr/>
        </p:nvGraphicFramePr>
        <p:xfrm>
          <a:off x="539552" y="2708920"/>
          <a:ext cx="8280919" cy="1854200"/>
        </p:xfrm>
        <a:graphic>
          <a:graphicData uri="http://schemas.openxmlformats.org/drawingml/2006/table">
            <a:tbl>
              <a:tblPr firstRow="1" bandRow="1">
                <a:tableStyleId>{5C22544A-7EE6-4342-B048-85BDC9FD1C3A}</a:tableStyleId>
              </a:tblPr>
              <a:tblGrid>
                <a:gridCol w="1389235"/>
                <a:gridCol w="3445842"/>
                <a:gridCol w="3445842"/>
              </a:tblGrid>
              <a:tr h="370840">
                <a:tc>
                  <a:txBody>
                    <a:bodyPr/>
                    <a:lstStyle/>
                    <a:p>
                      <a:pPr algn="ctr"/>
                      <a:r>
                        <a:rPr lang="fr-FR" dirty="0" smtClean="0"/>
                        <a:t>Taux</a:t>
                      </a:r>
                      <a:endParaRPr lang="fr-FR"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Base de calcul : salaires 2018</a:t>
                      </a:r>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dirty="0" smtClean="0"/>
                        <a:t>Base de calcul : salaires </a:t>
                      </a:r>
                      <a:r>
                        <a:rPr lang="fr-FR" dirty="0" smtClean="0"/>
                        <a:t>2019</a:t>
                      </a:r>
                      <a:endParaRPr lang="fr-FR" dirty="0" smtClean="0"/>
                    </a:p>
                  </a:txBody>
                  <a:tcPr/>
                </a:tc>
              </a:tr>
              <a:tr h="370840">
                <a:tc>
                  <a:txBody>
                    <a:bodyPr/>
                    <a:lstStyle/>
                    <a:p>
                      <a:pPr algn="ctr"/>
                      <a:r>
                        <a:rPr lang="fr-FR" dirty="0" smtClean="0"/>
                        <a:t>4,25 %</a:t>
                      </a:r>
                      <a:endParaRPr lang="fr-FR" dirty="0"/>
                    </a:p>
                  </a:txBody>
                  <a:tcPr anchor="ctr"/>
                </a:tc>
                <a:tc>
                  <a:txBody>
                    <a:bodyPr/>
                    <a:lstStyle/>
                    <a:p>
                      <a:r>
                        <a:rPr lang="fr-FR" dirty="0" smtClean="0"/>
                        <a:t>Tranche jusqu’à 7.799</a:t>
                      </a:r>
                      <a:r>
                        <a:rPr lang="fr-FR" baseline="0" dirty="0" smtClean="0"/>
                        <a:t> </a:t>
                      </a:r>
                      <a:r>
                        <a:rPr lang="fr-FR" dirty="0" smtClean="0"/>
                        <a:t>€</a:t>
                      </a:r>
                      <a:endParaRPr lang="fr-FR" dirty="0"/>
                    </a:p>
                  </a:txBody>
                  <a:tcPr/>
                </a:tc>
                <a:tc>
                  <a:txBody>
                    <a:bodyPr/>
                    <a:lstStyle/>
                    <a:p>
                      <a:r>
                        <a:rPr lang="fr-FR" dirty="0" smtClean="0"/>
                        <a:t>Tranche jusqu’à </a:t>
                      </a:r>
                      <a:r>
                        <a:rPr lang="fr-FR" dirty="0" smtClean="0"/>
                        <a:t>7.924</a:t>
                      </a:r>
                      <a:r>
                        <a:rPr lang="fr-FR" baseline="0" dirty="0" smtClean="0"/>
                        <a:t> </a:t>
                      </a:r>
                      <a:r>
                        <a:rPr lang="fr-FR" dirty="0" smtClean="0"/>
                        <a:t>€</a:t>
                      </a:r>
                      <a:endParaRPr lang="fr-FR" dirty="0"/>
                    </a:p>
                  </a:txBody>
                  <a:tcPr/>
                </a:tc>
              </a:tr>
              <a:tr h="370840">
                <a:tc>
                  <a:txBody>
                    <a:bodyPr/>
                    <a:lstStyle/>
                    <a:p>
                      <a:pPr algn="ctr"/>
                      <a:r>
                        <a:rPr lang="fr-FR" dirty="0" smtClean="0"/>
                        <a:t>8,50 %</a:t>
                      </a:r>
                      <a:endParaRPr lang="fr-FR" dirty="0"/>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Tranche </a:t>
                      </a:r>
                      <a:r>
                        <a:rPr lang="fr-FR" baseline="0" dirty="0" smtClean="0"/>
                        <a:t>de 7.800 € à 15.572 €</a:t>
                      </a:r>
                      <a:endParaRPr lang="fr-FR"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smtClean="0"/>
                        <a:t>Tranche </a:t>
                      </a:r>
                      <a:r>
                        <a:rPr lang="fr-FR" baseline="0" dirty="0" smtClean="0"/>
                        <a:t>de </a:t>
                      </a:r>
                      <a:r>
                        <a:rPr lang="fr-FR" baseline="0" dirty="0" smtClean="0"/>
                        <a:t>7.7925 </a:t>
                      </a:r>
                      <a:r>
                        <a:rPr lang="fr-FR" baseline="0" dirty="0" smtClean="0"/>
                        <a:t>€ à </a:t>
                      </a:r>
                      <a:r>
                        <a:rPr lang="fr-FR" baseline="0" dirty="0" smtClean="0"/>
                        <a:t>15.822 </a:t>
                      </a:r>
                      <a:r>
                        <a:rPr lang="fr-FR" baseline="0" dirty="0" smtClean="0"/>
                        <a:t>€</a:t>
                      </a:r>
                      <a:endParaRPr lang="fr-FR" dirty="0" smtClean="0"/>
                    </a:p>
                  </a:txBody>
                  <a:tcPr/>
                </a:tc>
              </a:tr>
              <a:tr h="370840">
                <a:tc>
                  <a:txBody>
                    <a:bodyPr/>
                    <a:lstStyle/>
                    <a:p>
                      <a:pPr algn="ctr"/>
                      <a:r>
                        <a:rPr lang="fr-FR" dirty="0" smtClean="0"/>
                        <a:t>13,60 %</a:t>
                      </a:r>
                      <a:endParaRPr lang="fr-FR" dirty="0"/>
                    </a:p>
                  </a:txBody>
                  <a:tcPr anchor="ctr"/>
                </a:tc>
                <a:tc>
                  <a:txBody>
                    <a:bodyPr/>
                    <a:lstStyle/>
                    <a:p>
                      <a:r>
                        <a:rPr lang="fr-FR" dirty="0" smtClean="0"/>
                        <a:t>Tranche au-delà 15.572 €</a:t>
                      </a:r>
                      <a:endParaRPr lang="fr-FR" dirty="0"/>
                    </a:p>
                  </a:txBody>
                  <a:tcPr/>
                </a:tc>
                <a:tc>
                  <a:txBody>
                    <a:bodyPr/>
                    <a:lstStyle/>
                    <a:p>
                      <a:r>
                        <a:rPr lang="fr-FR" dirty="0" smtClean="0"/>
                        <a:t>Tranche au-delà </a:t>
                      </a:r>
                      <a:r>
                        <a:rPr lang="fr-FR" dirty="0" smtClean="0"/>
                        <a:t>15.822 </a:t>
                      </a:r>
                      <a:r>
                        <a:rPr lang="fr-FR" dirty="0" smtClean="0"/>
                        <a:t>€</a:t>
                      </a:r>
                      <a:endParaRPr lang="fr-FR" dirty="0"/>
                    </a:p>
                  </a:txBody>
                  <a:tcPr/>
                </a:tc>
              </a:tr>
              <a:tr h="370840">
                <a:tc>
                  <a:txBody>
                    <a:bodyPr/>
                    <a:lstStyle/>
                    <a:p>
                      <a:pPr algn="ctr"/>
                      <a:r>
                        <a:rPr lang="fr-FR" dirty="0" smtClean="0"/>
                        <a:t>20,00 %</a:t>
                      </a:r>
                      <a:endParaRPr lang="fr-FR" dirty="0"/>
                    </a:p>
                  </a:txBody>
                  <a:tcPr anchor="ctr"/>
                </a:tc>
                <a:tc>
                  <a:txBody>
                    <a:bodyPr/>
                    <a:lstStyle/>
                    <a:p>
                      <a:r>
                        <a:rPr lang="fr-FR" dirty="0" smtClean="0"/>
                        <a:t>Tranche supprimée</a:t>
                      </a:r>
                      <a:endParaRPr lang="fr-FR" dirty="0"/>
                    </a:p>
                  </a:txBody>
                  <a:tcPr/>
                </a:tc>
                <a:tc>
                  <a:txBody>
                    <a:bodyPr/>
                    <a:lstStyle/>
                    <a:p>
                      <a:r>
                        <a:rPr lang="fr-FR" dirty="0" smtClean="0"/>
                        <a:t>Tranche supprimée</a:t>
                      </a:r>
                      <a:endParaRPr lang="fr-FR" dirty="0"/>
                    </a:p>
                  </a:txBody>
                  <a:tcPr/>
                </a:tc>
              </a:tr>
            </a:tbl>
          </a:graphicData>
        </a:graphic>
      </p:graphicFrame>
      <p:sp>
        <p:nvSpPr>
          <p:cNvPr id="20504" name="ZoneTexte 4"/>
          <p:cNvSpPr txBox="1">
            <a:spLocks noChangeArrowheads="1"/>
          </p:cNvSpPr>
          <p:nvPr/>
        </p:nvSpPr>
        <p:spPr bwMode="auto">
          <a:xfrm>
            <a:off x="87084" y="4723327"/>
            <a:ext cx="8928100" cy="2062103"/>
          </a:xfrm>
          <a:prstGeom prst="rect">
            <a:avLst/>
          </a:prstGeom>
          <a:noFill/>
          <a:ln w="9525">
            <a:noFill/>
            <a:miter lim="800000"/>
            <a:headEnd/>
            <a:tailEnd/>
          </a:ln>
        </p:spPr>
        <p:txBody>
          <a:bodyPr wrap="square">
            <a:spAutoFit/>
          </a:bodyPr>
          <a:lstStyle/>
          <a:p>
            <a:r>
              <a:rPr lang="fr-FR" sz="1600" dirty="0"/>
              <a:t>Mesures d’allègement :</a:t>
            </a:r>
          </a:p>
          <a:p>
            <a:r>
              <a:rPr lang="fr-FR" sz="1600" dirty="0"/>
              <a:t>Franchise : Si taxe due Inférieur ou égale à 1200€  </a:t>
            </a:r>
            <a:r>
              <a:rPr lang="fr-FR" sz="1600" dirty="0" smtClean="0"/>
              <a:t>         </a:t>
            </a:r>
            <a:r>
              <a:rPr lang="fr-FR" sz="1600" dirty="0"/>
              <a:t>aucune taxe à payer.</a:t>
            </a:r>
          </a:p>
          <a:p>
            <a:r>
              <a:rPr lang="fr-FR" sz="1600" dirty="0"/>
              <a:t>Décote : Si taxe due comprise entre 1200 € et 2040 €          </a:t>
            </a:r>
            <a:r>
              <a:rPr lang="fr-FR" sz="1600" dirty="0" smtClean="0"/>
              <a:t>   75</a:t>
            </a:r>
            <a:r>
              <a:rPr lang="fr-FR" sz="1600" dirty="0"/>
              <a:t>% (2040 € - Taxe due)</a:t>
            </a:r>
          </a:p>
          <a:p>
            <a:r>
              <a:rPr lang="fr-FR" sz="1600" dirty="0"/>
              <a:t>Les associations régies par la loi de 1901, les syndicats professionnels et leurs unions visés au chapitre 1er du titre 1er du livre IV du Code du travail, les mutuelles régies par le code de la mutualité employant moins de trente salariés bénéficient d'un abattement annuel prévu à l'article 1679 A du Code général des impôts.</a:t>
            </a:r>
          </a:p>
          <a:p>
            <a:r>
              <a:rPr lang="fr-FR" sz="1600" dirty="0">
                <a:solidFill>
                  <a:srgbClr val="FF0000"/>
                </a:solidFill>
              </a:rPr>
              <a:t>Pour la taxe due au titre des salaires versés en </a:t>
            </a:r>
            <a:r>
              <a:rPr lang="fr-FR" sz="1600" dirty="0" smtClean="0">
                <a:solidFill>
                  <a:srgbClr val="FF0000"/>
                </a:solidFill>
              </a:rPr>
              <a:t>2019, </a:t>
            </a:r>
            <a:r>
              <a:rPr lang="fr-FR" sz="1600" dirty="0">
                <a:solidFill>
                  <a:srgbClr val="FF0000"/>
                </a:solidFill>
              </a:rPr>
              <a:t>l'abattement est fixé à </a:t>
            </a:r>
            <a:r>
              <a:rPr lang="fr-FR" sz="1600" b="1" dirty="0">
                <a:solidFill>
                  <a:srgbClr val="FF0000"/>
                </a:solidFill>
              </a:rPr>
              <a:t>20 </a:t>
            </a:r>
            <a:r>
              <a:rPr lang="fr-FR" sz="1600" b="1" dirty="0" smtClean="0">
                <a:solidFill>
                  <a:srgbClr val="FF0000"/>
                </a:solidFill>
              </a:rPr>
              <a:t>836</a:t>
            </a:r>
            <a:r>
              <a:rPr lang="fr-FR" sz="1600" b="1" dirty="0" smtClean="0">
                <a:solidFill>
                  <a:srgbClr val="FF0000"/>
                </a:solidFill>
              </a:rPr>
              <a:t> </a:t>
            </a:r>
            <a:r>
              <a:rPr lang="fr-FR" sz="1600" b="1" dirty="0">
                <a:solidFill>
                  <a:srgbClr val="FF0000"/>
                </a:solidFill>
              </a:rPr>
              <a:t>€</a:t>
            </a:r>
            <a:r>
              <a:rPr lang="fr-FR" sz="1600" dirty="0">
                <a:solidFill>
                  <a:srgbClr val="FF0000"/>
                </a:solidFill>
              </a:rPr>
              <a:t>.</a:t>
            </a:r>
          </a:p>
        </p:txBody>
      </p:sp>
      <p:sp>
        <p:nvSpPr>
          <p:cNvPr id="6" name="Flèche droite 5"/>
          <p:cNvSpPr/>
          <p:nvPr/>
        </p:nvSpPr>
        <p:spPr>
          <a:xfrm flipV="1">
            <a:off x="4340901" y="5127156"/>
            <a:ext cx="216023" cy="7200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FR" dirty="0" smtClean="0"/>
              <a:t> </a:t>
            </a:r>
            <a:endParaRPr lang="fr-FR" dirty="0"/>
          </a:p>
        </p:txBody>
      </p:sp>
      <p:sp>
        <p:nvSpPr>
          <p:cNvPr id="8" name="Flèche droite 7"/>
          <p:cNvSpPr/>
          <p:nvPr/>
        </p:nvSpPr>
        <p:spPr>
          <a:xfrm>
            <a:off x="4687683" y="5359040"/>
            <a:ext cx="287337" cy="714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fr-FR"/>
            </a:defPPr>
            <a:lvl1pPr algn="l" rtl="0" fontAlgn="base">
              <a:spcBef>
                <a:spcPct val="0"/>
              </a:spcBef>
              <a:spcAft>
                <a:spcPct val="0"/>
              </a:spcAft>
              <a:defRPr kern="1200">
                <a:solidFill>
                  <a:schemeClr val="lt1"/>
                </a:solidFill>
                <a:latin typeface="+mn-lt"/>
                <a:ea typeface="+mn-ea"/>
                <a:cs typeface="+mn-cs"/>
              </a:defRPr>
            </a:lvl1pPr>
            <a:lvl2pPr marL="457200" algn="l" rtl="0" fontAlgn="base">
              <a:spcBef>
                <a:spcPct val="0"/>
              </a:spcBef>
              <a:spcAft>
                <a:spcPct val="0"/>
              </a:spcAft>
              <a:defRPr kern="1200">
                <a:solidFill>
                  <a:schemeClr val="lt1"/>
                </a:solidFill>
                <a:latin typeface="+mn-lt"/>
                <a:ea typeface="+mn-ea"/>
                <a:cs typeface="+mn-cs"/>
              </a:defRPr>
            </a:lvl2pPr>
            <a:lvl3pPr marL="914400" algn="l" rtl="0" fontAlgn="base">
              <a:spcBef>
                <a:spcPct val="0"/>
              </a:spcBef>
              <a:spcAft>
                <a:spcPct val="0"/>
              </a:spcAft>
              <a:defRPr kern="1200">
                <a:solidFill>
                  <a:schemeClr val="lt1"/>
                </a:solidFill>
                <a:latin typeface="+mn-lt"/>
                <a:ea typeface="+mn-ea"/>
                <a:cs typeface="+mn-cs"/>
              </a:defRPr>
            </a:lvl3pPr>
            <a:lvl4pPr marL="1371600" algn="l" rtl="0" fontAlgn="base">
              <a:spcBef>
                <a:spcPct val="0"/>
              </a:spcBef>
              <a:spcAft>
                <a:spcPct val="0"/>
              </a:spcAft>
              <a:defRPr kern="1200">
                <a:solidFill>
                  <a:schemeClr val="lt1"/>
                </a:solidFill>
                <a:latin typeface="+mn-lt"/>
                <a:ea typeface="+mn-ea"/>
                <a:cs typeface="+mn-cs"/>
              </a:defRPr>
            </a:lvl4pPr>
            <a:lvl5pPr marL="1828800" algn="l" rtl="0" fontAlgn="base">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fr-FR" dirty="0" smtClean="0"/>
              <a:t> </a:t>
            </a:r>
            <a:endParaRPr lang="fr-FR"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re 1"/>
          <p:cNvSpPr>
            <a:spLocks noGrp="1"/>
          </p:cNvSpPr>
          <p:nvPr>
            <p:ph type="title"/>
          </p:nvPr>
        </p:nvSpPr>
        <p:spPr>
          <a:xfrm>
            <a:off x="395288" y="260350"/>
            <a:ext cx="8229600" cy="1143000"/>
          </a:xfrm>
        </p:spPr>
        <p:txBody>
          <a:bodyPr/>
          <a:lstStyle/>
          <a:p>
            <a:r>
              <a:rPr lang="fr-FR" smtClean="0"/>
              <a:t> : </a:t>
            </a:r>
            <a:r>
              <a:rPr lang="fr-FR" sz="3200" i="1" smtClean="0"/>
              <a:t>Déclaration sociale nominative</a:t>
            </a:r>
          </a:p>
        </p:txBody>
      </p:sp>
      <p:sp>
        <p:nvSpPr>
          <p:cNvPr id="16387" name="Espace réservé du contenu 2"/>
          <p:cNvSpPr>
            <a:spLocks noGrp="1"/>
          </p:cNvSpPr>
          <p:nvPr>
            <p:ph idx="1"/>
          </p:nvPr>
        </p:nvSpPr>
        <p:spPr>
          <a:xfrm>
            <a:off x="457200" y="1600200"/>
            <a:ext cx="8229600" cy="4924425"/>
          </a:xfrm>
        </p:spPr>
        <p:txBody>
          <a:bodyPr>
            <a:normAutofit lnSpcReduction="10000"/>
          </a:bodyPr>
          <a:lstStyle/>
          <a:p>
            <a:endParaRPr lang="fr-FR" sz="1800" dirty="0" smtClean="0"/>
          </a:p>
          <a:p>
            <a:r>
              <a:rPr lang="fr-FR" sz="1800" dirty="0" smtClean="0"/>
              <a:t>La DSN (Déclaration Sociale Nominative) est une déclaration sociale qui a la particularité de remplacer la plupart des formalités que vous deviez opérer envers les organismes de protection sociale ou les administrations (DUCS URSSAF, DUCS retraite complémentaire, DUCS organismes de Prévoyance et autres déclarations de cotisations, DSIJ, DADS U, BVM et DTS pour la MSA, l’attestation employeur pour Pôle emploi, etc.). </a:t>
            </a:r>
          </a:p>
          <a:p>
            <a:r>
              <a:rPr lang="fr-FR" sz="1800" b="1" dirty="0" smtClean="0"/>
              <a:t>La DSN est obligatoire pour toutes les entreprises début 2017.</a:t>
            </a:r>
          </a:p>
          <a:p>
            <a:r>
              <a:rPr lang="fr-FR" sz="1800" dirty="0" smtClean="0"/>
              <a:t>Transmettre une DSN implique d’avoir un logiciel de paie en capacité de « traduire » les données figurant dans les bulletins de paie de vos salariés en données DSN. La DSN est un sous-produit de la paie, généré par votre logiciel de paie, qui doit donc être compatible avec la norme de ce nouveau dispositif déclaratif. </a:t>
            </a:r>
          </a:p>
          <a:p>
            <a:r>
              <a:rPr lang="fr-FR" sz="1800" dirty="0" smtClean="0"/>
              <a:t>Si l’association n’a pas de logiciel de paie elle peut choisir:</a:t>
            </a:r>
          </a:p>
          <a:p>
            <a:pPr lvl="1"/>
            <a:r>
              <a:rPr lang="fr-FR" sz="1800" dirty="0" smtClean="0"/>
              <a:t>L’appel à un expert comptable</a:t>
            </a:r>
          </a:p>
          <a:p>
            <a:pPr lvl="1"/>
            <a:r>
              <a:rPr lang="fr-FR" sz="1800" dirty="0" smtClean="0"/>
              <a:t>L’utilisation du Chèque emploi associatif (CEA) pour les entreprises de moins de 20 salariés </a:t>
            </a:r>
          </a:p>
          <a:p>
            <a:pPr lvl="1"/>
            <a:r>
              <a:rPr lang="fr-FR" sz="1800" dirty="0" smtClean="0"/>
              <a:t>L’utilisation du dispositif Impact emploi pour les associations de moins de 10 salariés </a:t>
            </a:r>
          </a:p>
          <a:p>
            <a:pPr lvl="1">
              <a:buFont typeface="Arial" charset="0"/>
              <a:buNone/>
            </a:pPr>
            <a:endParaRPr lang="fr-FR" sz="2000" b="1" dirty="0" smtClean="0"/>
          </a:p>
          <a:p>
            <a:endParaRPr lang="fr-FR" sz="1600" dirty="0" smtClean="0"/>
          </a:p>
        </p:txBody>
      </p:sp>
      <p:pic>
        <p:nvPicPr>
          <p:cNvPr id="16388" name="Picture 2"/>
          <p:cNvPicPr>
            <a:picLocks noChangeAspect="1" noChangeArrowheads="1"/>
          </p:cNvPicPr>
          <p:nvPr/>
        </p:nvPicPr>
        <p:blipFill>
          <a:blip r:embed="rId2" cstate="print"/>
          <a:srcRect/>
          <a:stretch>
            <a:fillRect/>
          </a:stretch>
        </p:blipFill>
        <p:spPr bwMode="auto">
          <a:xfrm>
            <a:off x="971550" y="260350"/>
            <a:ext cx="1046163" cy="11255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Offre de simplification </a:t>
            </a:r>
            <a:br>
              <a:rPr lang="fr-FR" dirty="0" smtClean="0"/>
            </a:br>
            <a:r>
              <a:rPr lang="fr-FR" dirty="0" smtClean="0"/>
              <a:t>1/2</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t>
            </a:r>
          </a:p>
          <a:p>
            <a:pPr>
              <a:buNone/>
            </a:pPr>
            <a:endParaRPr lang="fr-FR" dirty="0"/>
          </a:p>
        </p:txBody>
      </p:sp>
      <p:graphicFrame>
        <p:nvGraphicFramePr>
          <p:cNvPr id="4" name="Tableau 3"/>
          <p:cNvGraphicFramePr>
            <a:graphicFrameLocks noGrp="1"/>
          </p:cNvGraphicFramePr>
          <p:nvPr/>
        </p:nvGraphicFramePr>
        <p:xfrm>
          <a:off x="467544" y="1556792"/>
          <a:ext cx="8280921" cy="5364480"/>
        </p:xfrm>
        <a:graphic>
          <a:graphicData uri="http://schemas.openxmlformats.org/drawingml/2006/table">
            <a:tbl>
              <a:tblPr firstRow="1" bandRow="1">
                <a:tableStyleId>{5C22544A-7EE6-4342-B048-85BDC9FD1C3A}</a:tableStyleId>
              </a:tblPr>
              <a:tblGrid>
                <a:gridCol w="1152128"/>
                <a:gridCol w="4368486"/>
                <a:gridCol w="2760307"/>
              </a:tblGrid>
              <a:tr h="343675">
                <a:tc>
                  <a:txBody>
                    <a:bodyPr/>
                    <a:lstStyle/>
                    <a:p>
                      <a:r>
                        <a:rPr lang="fr-FR" b="1" dirty="0" smtClean="0">
                          <a:solidFill>
                            <a:schemeClr val="tx1"/>
                          </a:solidFill>
                        </a:rPr>
                        <a:t>Dispositif</a:t>
                      </a:r>
                      <a:endParaRPr lang="fr-FR" b="1" dirty="0">
                        <a:solidFill>
                          <a:schemeClr val="tx1"/>
                        </a:solidFill>
                      </a:endParaRPr>
                    </a:p>
                  </a:txBody>
                  <a:tcPr/>
                </a:tc>
                <a:tc>
                  <a:txBody>
                    <a:bodyPr/>
                    <a:lstStyle/>
                    <a:p>
                      <a:pPr algn="ctr"/>
                      <a:r>
                        <a:rPr lang="fr-FR" dirty="0" smtClean="0">
                          <a:solidFill>
                            <a:schemeClr val="tx1"/>
                          </a:solidFill>
                        </a:rPr>
                        <a:t>Je compare</a:t>
                      </a:r>
                      <a:endParaRPr lang="fr-FR" dirty="0">
                        <a:solidFill>
                          <a:schemeClr val="tx1"/>
                        </a:solidFill>
                      </a:endParaRPr>
                    </a:p>
                  </a:txBody>
                  <a:tcPr/>
                </a:tc>
                <a:tc>
                  <a:txBody>
                    <a:bodyPr/>
                    <a:lstStyle/>
                    <a:p>
                      <a:pPr algn="ctr"/>
                      <a:r>
                        <a:rPr lang="fr-FR" dirty="0" smtClean="0">
                          <a:solidFill>
                            <a:schemeClr val="tx1"/>
                          </a:solidFill>
                        </a:rPr>
                        <a:t>Je choisi si</a:t>
                      </a:r>
                      <a:endParaRPr lang="fr-FR" dirty="0">
                        <a:solidFill>
                          <a:schemeClr val="tx1"/>
                        </a:solidFill>
                      </a:endParaRPr>
                    </a:p>
                  </a:txBody>
                  <a:tcPr/>
                </a:tc>
              </a:tr>
              <a:tr h="4353211">
                <a:tc>
                  <a:txBody>
                    <a:bodyPr/>
                    <a:lstStyle/>
                    <a:p>
                      <a:pPr algn="ctr"/>
                      <a:r>
                        <a:rPr lang="fr-FR" sz="3600" b="1" dirty="0" smtClean="0"/>
                        <a:t>Impact emploi</a:t>
                      </a:r>
                      <a:endParaRPr lang="fr-FR" sz="3600" b="1" dirty="0"/>
                    </a:p>
                  </a:txBody>
                  <a:tcPr vert="vert270"/>
                </a:tc>
                <a:tc>
                  <a:txBody>
                    <a:bodyPr/>
                    <a:lstStyle/>
                    <a:p>
                      <a:r>
                        <a:rPr lang="fr-FR" sz="2000" dirty="0" smtClean="0"/>
                        <a:t>Impact emploi associe un tiers de confiance et un logiciel de paie « certifié Urssaf ».</a:t>
                      </a:r>
                    </a:p>
                    <a:p>
                      <a:r>
                        <a:rPr lang="fr-FR" sz="2000" dirty="0" smtClean="0"/>
                        <a:t>L’offre propose un accompagnement global (rédaction du contrat de travail, calcul des salaires, transmission des dates d’arrêt maladie à la </a:t>
                      </a:r>
                      <a:r>
                        <a:rPr lang="fr-FR" sz="2000" dirty="0" err="1" smtClean="0"/>
                        <a:t>Cpam</a:t>
                      </a:r>
                      <a:r>
                        <a:rPr lang="fr-FR" sz="2000" dirty="0" smtClean="0"/>
                        <a:t>).</a:t>
                      </a:r>
                    </a:p>
                    <a:p>
                      <a:r>
                        <a:rPr lang="fr-FR" sz="2000" dirty="0" smtClean="0"/>
                        <a:t>Les tiers de confiance offre du conseil aux associations (</a:t>
                      </a:r>
                      <a:r>
                        <a:rPr lang="fr-FR" sz="2000" i="1" dirty="0" smtClean="0"/>
                        <a:t>ex : législation sociale dont subrogation</a:t>
                      </a:r>
                      <a:r>
                        <a:rPr lang="fr-FR" sz="2000" dirty="0" smtClean="0"/>
                        <a:t>).</a:t>
                      </a:r>
                    </a:p>
                    <a:p>
                      <a:r>
                        <a:rPr lang="fr-FR" sz="2000" dirty="0" smtClean="0"/>
                        <a:t>L’association bénéficie d’une veille juridique (complémentaire santé, prévoyance, formation professionnelle…).</a:t>
                      </a:r>
                    </a:p>
                    <a:p>
                      <a:endParaRPr lang="fr-FR" dirty="0"/>
                    </a:p>
                  </a:txBody>
                  <a:tcPr/>
                </a:tc>
                <a:tc>
                  <a:txBody>
                    <a:bodyPr/>
                    <a:lstStyle/>
                    <a:p>
                      <a:pPr algn="ctr"/>
                      <a:r>
                        <a:rPr lang="fr-FR" dirty="0" smtClean="0"/>
                        <a:t>Je souhaite sous-traiter toutes les formalités au-delà du social (fiscal, droit du travail).</a:t>
                      </a:r>
                    </a:p>
                    <a:p>
                      <a:pPr algn="ctr"/>
                      <a:r>
                        <a:rPr lang="fr-FR" dirty="0" smtClean="0"/>
                        <a:t>J’accepte de payer pour ces prestations</a:t>
                      </a:r>
                    </a:p>
                    <a:p>
                      <a:endParaRPr lang="fr-FR" dirty="0"/>
                    </a:p>
                  </a:txBody>
                  <a:tcPr/>
                </a:tc>
              </a:tr>
              <a:tr h="343675">
                <a:tc>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dirty="0" smtClean="0"/>
              <a:t>Offre de simplification </a:t>
            </a:r>
            <a:br>
              <a:rPr lang="fr-FR" dirty="0" smtClean="0"/>
            </a:br>
            <a:r>
              <a:rPr lang="fr-FR" dirty="0" smtClean="0"/>
              <a:t>2/2</a:t>
            </a:r>
            <a:endParaRPr lang="fr-FR" dirty="0"/>
          </a:p>
        </p:txBody>
      </p:sp>
      <p:sp>
        <p:nvSpPr>
          <p:cNvPr id="3" name="Espace réservé du contenu 2"/>
          <p:cNvSpPr>
            <a:spLocks noGrp="1"/>
          </p:cNvSpPr>
          <p:nvPr>
            <p:ph idx="1"/>
          </p:nvPr>
        </p:nvSpPr>
        <p:spPr/>
        <p:txBody>
          <a:bodyPr>
            <a:normAutofit/>
          </a:bodyPr>
          <a:lstStyle/>
          <a:p>
            <a:pPr>
              <a:buNone/>
            </a:pPr>
            <a:r>
              <a:rPr lang="fr-FR" dirty="0" smtClean="0"/>
              <a:t> </a:t>
            </a:r>
          </a:p>
          <a:p>
            <a:pPr>
              <a:buNone/>
            </a:pPr>
            <a:endParaRPr lang="fr-FR" dirty="0"/>
          </a:p>
        </p:txBody>
      </p:sp>
      <p:graphicFrame>
        <p:nvGraphicFramePr>
          <p:cNvPr id="4" name="Tableau 3"/>
          <p:cNvGraphicFramePr>
            <a:graphicFrameLocks noGrp="1"/>
          </p:cNvGraphicFramePr>
          <p:nvPr/>
        </p:nvGraphicFramePr>
        <p:xfrm>
          <a:off x="467544" y="1556792"/>
          <a:ext cx="8280921" cy="5302291"/>
        </p:xfrm>
        <a:graphic>
          <a:graphicData uri="http://schemas.openxmlformats.org/drawingml/2006/table">
            <a:tbl>
              <a:tblPr firstRow="1" bandRow="1">
                <a:tableStyleId>{5C22544A-7EE6-4342-B048-85BDC9FD1C3A}</a:tableStyleId>
              </a:tblPr>
              <a:tblGrid>
                <a:gridCol w="1152128"/>
                <a:gridCol w="4368486"/>
                <a:gridCol w="2760307"/>
              </a:tblGrid>
              <a:tr h="360850">
                <a:tc>
                  <a:txBody>
                    <a:bodyPr/>
                    <a:lstStyle/>
                    <a:p>
                      <a:r>
                        <a:rPr lang="fr-FR" dirty="0" smtClean="0">
                          <a:solidFill>
                            <a:schemeClr val="tx1"/>
                          </a:solidFill>
                        </a:rPr>
                        <a:t>Dispositif</a:t>
                      </a:r>
                      <a:endParaRPr lang="fr-FR" dirty="0">
                        <a:solidFill>
                          <a:schemeClr val="tx1"/>
                        </a:solidFill>
                      </a:endParaRPr>
                    </a:p>
                  </a:txBody>
                  <a:tcPr/>
                </a:tc>
                <a:tc>
                  <a:txBody>
                    <a:bodyPr/>
                    <a:lstStyle/>
                    <a:p>
                      <a:pPr algn="ctr"/>
                      <a:r>
                        <a:rPr lang="fr-FR" dirty="0" smtClean="0">
                          <a:solidFill>
                            <a:schemeClr val="tx1"/>
                          </a:solidFill>
                        </a:rPr>
                        <a:t>Je compare</a:t>
                      </a:r>
                      <a:endParaRPr lang="fr-FR" dirty="0">
                        <a:solidFill>
                          <a:schemeClr val="tx1"/>
                        </a:solidFill>
                      </a:endParaRPr>
                    </a:p>
                  </a:txBody>
                  <a:tcPr/>
                </a:tc>
                <a:tc>
                  <a:txBody>
                    <a:bodyPr/>
                    <a:lstStyle/>
                    <a:p>
                      <a:pPr algn="ctr"/>
                      <a:r>
                        <a:rPr lang="fr-FR" dirty="0" smtClean="0">
                          <a:solidFill>
                            <a:schemeClr val="tx1"/>
                          </a:solidFill>
                        </a:rPr>
                        <a:t>Je choisi si</a:t>
                      </a:r>
                      <a:endParaRPr lang="fr-FR" dirty="0">
                        <a:solidFill>
                          <a:schemeClr val="tx1"/>
                        </a:solidFill>
                      </a:endParaRPr>
                    </a:p>
                  </a:txBody>
                  <a:tcPr/>
                </a:tc>
              </a:tr>
              <a:tr h="4570771">
                <a:tc>
                  <a:txBody>
                    <a:bodyPr/>
                    <a:lstStyle/>
                    <a:p>
                      <a:pPr algn="ctr"/>
                      <a:r>
                        <a:rPr lang="fr-FR" sz="3600" b="1" dirty="0" smtClean="0"/>
                        <a:t>Chèque emploi associatif</a:t>
                      </a:r>
                      <a:endParaRPr lang="fr-FR" sz="3600" b="1" dirty="0"/>
                    </a:p>
                  </a:txBody>
                  <a:tcPr vert="vert270"/>
                </a:tc>
                <a:tc>
                  <a:txBody>
                    <a:bodyPr/>
                    <a:lstStyle/>
                    <a:p>
                      <a:r>
                        <a:rPr lang="fr-FR" sz="1600" dirty="0" smtClean="0"/>
                        <a:t>Le chèque emploi associatif est un e-service gratuit.</a:t>
                      </a:r>
                    </a:p>
                    <a:p>
                      <a:r>
                        <a:rPr lang="fr-FR" sz="1600" dirty="0" smtClean="0"/>
                        <a:t>L'association accomplit, en un seul document, les formalités administratives liées à l'embauche (DPAE et le contrat de travail).</a:t>
                      </a:r>
                    </a:p>
                    <a:p>
                      <a:r>
                        <a:rPr lang="fr-FR" sz="1600" dirty="0" smtClean="0"/>
                        <a:t>Elle transmet une seule déclaration au centre national chèque emploi associatif pour l'ensemble des organismes de protection sociale obligatoire.</a:t>
                      </a:r>
                    </a:p>
                    <a:p>
                      <a:r>
                        <a:rPr lang="fr-FR" sz="1600" dirty="0" smtClean="0"/>
                        <a:t>L'employeur effectue un règlement unique par prélèvement automatique pour l'ensemble des cotisations.</a:t>
                      </a:r>
                    </a:p>
                    <a:p>
                      <a:r>
                        <a:rPr lang="fr-FR" sz="1600" dirty="0" smtClean="0"/>
                        <a:t>Le centre national chèque emploi associatif établit les bulletins de paie, calcule les cotisations et contributions sociales dues et réalise certaines déclarations annuelles.</a:t>
                      </a:r>
                    </a:p>
                    <a:p>
                      <a:r>
                        <a:rPr lang="fr-FR" sz="1600" dirty="0" smtClean="0"/>
                        <a:t>Des conseillers du réseau des Urssaf accompagnent les associations sur des questions liées à la législation en lien avec le dispositif.</a:t>
                      </a:r>
                    </a:p>
                  </a:txBody>
                  <a:tcPr/>
                </a:tc>
                <a:tc>
                  <a:txBody>
                    <a:bodyPr/>
                    <a:lstStyle/>
                    <a:p>
                      <a:r>
                        <a:rPr lang="fr-FR" dirty="0" smtClean="0"/>
                        <a:t>Je souhaite sous-traiter les formalités sociales.</a:t>
                      </a:r>
                    </a:p>
                    <a:p>
                      <a:r>
                        <a:rPr lang="fr-FR" dirty="0" smtClean="0"/>
                        <a:t>Je veux bénéficier d’un service gratuit.</a:t>
                      </a:r>
                    </a:p>
                    <a:p>
                      <a:endParaRPr lang="fr-FR" b="0" dirty="0"/>
                    </a:p>
                  </a:txBody>
                  <a:tcPr/>
                </a:tc>
              </a:tr>
              <a:tr h="360850">
                <a:tc>
                  <a:txBody>
                    <a:bodyPr/>
                    <a:lstStyle/>
                    <a:p>
                      <a:endParaRPr lang="fr-FR"/>
                    </a:p>
                  </a:txBody>
                  <a:tcPr/>
                </a:tc>
                <a:tc>
                  <a:txBody>
                    <a:bodyPr/>
                    <a:lstStyle/>
                    <a:p>
                      <a:endParaRPr lang="fr-FR" dirty="0"/>
                    </a:p>
                  </a:txBody>
                  <a:tcPr/>
                </a:tc>
                <a:tc>
                  <a:txBody>
                    <a:bodyPr/>
                    <a:lstStyle/>
                    <a:p>
                      <a:endParaRPr lang="fr-FR" dirty="0"/>
                    </a:p>
                  </a:txBody>
                  <a:tcPr/>
                </a:tc>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Gestion des congés payés 1/2</a:t>
            </a:r>
          </a:p>
        </p:txBody>
      </p:sp>
      <p:sp>
        <p:nvSpPr>
          <p:cNvPr id="17411" name="Espace réservé du contenu 2"/>
          <p:cNvSpPr>
            <a:spLocks noGrp="1"/>
          </p:cNvSpPr>
          <p:nvPr>
            <p:ph idx="1"/>
          </p:nvPr>
        </p:nvSpPr>
        <p:spPr>
          <a:xfrm>
            <a:off x="395288" y="1412875"/>
            <a:ext cx="8229600" cy="5184775"/>
          </a:xfrm>
        </p:spPr>
        <p:txBody>
          <a:bodyPr/>
          <a:lstStyle/>
          <a:p>
            <a:r>
              <a:rPr lang="fr-FR" sz="2400" b="1" u="sng" smtClean="0"/>
              <a:t>Période d’acquisition  </a:t>
            </a:r>
            <a:r>
              <a:rPr lang="fr-FR" sz="2400" smtClean="0"/>
              <a:t>: du1 juin N-1 au 31 mai N.</a:t>
            </a:r>
          </a:p>
          <a:p>
            <a:r>
              <a:rPr lang="fr-FR" sz="2400" b="1" u="sng" smtClean="0"/>
              <a:t>Période de prise de congés </a:t>
            </a:r>
            <a:r>
              <a:rPr lang="fr-FR" sz="2400" smtClean="0"/>
              <a:t>: du 1 juin N au 31 mai N+1 suivant la période d’acquisition.</a:t>
            </a:r>
          </a:p>
          <a:p>
            <a:r>
              <a:rPr lang="fr-FR" sz="2400" b="1" i="1" smtClean="0">
                <a:solidFill>
                  <a:srgbClr val="FF0000"/>
                </a:solidFill>
              </a:rPr>
              <a:t>Attention l’article L314112 modifié par la loi du 08 aout 2016 permet la prise des congés dès l’embauche.</a:t>
            </a:r>
          </a:p>
          <a:p>
            <a:r>
              <a:rPr lang="fr-FR" sz="2400" b="1" u="sng" smtClean="0"/>
              <a:t>Droits</a:t>
            </a:r>
            <a:r>
              <a:rPr lang="fr-FR" sz="2400" smtClean="0"/>
              <a:t> : 2,5 jours ouvrables ou 2,08 jours ouvrés par mois de travail.</a:t>
            </a:r>
          </a:p>
          <a:p>
            <a:r>
              <a:rPr lang="fr-FR" sz="2400" b="1" u="sng" smtClean="0"/>
              <a:t>Période légale de prise des congés </a:t>
            </a:r>
            <a:r>
              <a:rPr lang="fr-FR" sz="2400" smtClean="0"/>
              <a:t>: Du 1</a:t>
            </a:r>
            <a:r>
              <a:rPr lang="fr-FR" sz="2400" baseline="30000" smtClean="0"/>
              <a:t>er</a:t>
            </a:r>
            <a:r>
              <a:rPr lang="fr-FR" sz="2400" smtClean="0"/>
              <a:t> mai au 31 octobre.</a:t>
            </a:r>
          </a:p>
          <a:p>
            <a:r>
              <a:rPr lang="fr-FR" sz="2400" b="1" u="sng" smtClean="0"/>
              <a:t>Durée maximum d’un congé  </a:t>
            </a:r>
            <a:r>
              <a:rPr lang="fr-FR" sz="2400" smtClean="0"/>
              <a:t>: 24 jours ouvrables ou 20 jours ouvrés.</a:t>
            </a:r>
          </a:p>
          <a:p>
            <a:r>
              <a:rPr lang="fr-FR" sz="2400" b="1" u="sng" smtClean="0"/>
              <a:t>Date limite de solde des congés  </a:t>
            </a:r>
            <a:r>
              <a:rPr lang="fr-FR" sz="2400" smtClean="0"/>
              <a:t>: 30 avril N+1</a:t>
            </a:r>
          </a:p>
          <a:p>
            <a:r>
              <a:rPr lang="fr-FR" sz="2400" b="1" smtClean="0"/>
              <a:t>Les congés sont fixés par l’employeur.</a:t>
            </a:r>
          </a:p>
          <a:p>
            <a:endParaRPr lang="fr-FR" sz="2400" smtClean="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Gestion des congés payés 2/2</a:t>
            </a:r>
          </a:p>
        </p:txBody>
      </p:sp>
      <p:sp>
        <p:nvSpPr>
          <p:cNvPr id="15363" name="Espace réservé du contenu 2"/>
          <p:cNvSpPr>
            <a:spLocks noGrp="1"/>
          </p:cNvSpPr>
          <p:nvPr>
            <p:ph idx="1"/>
          </p:nvPr>
        </p:nvSpPr>
        <p:spPr>
          <a:xfrm>
            <a:off x="457200" y="1412875"/>
            <a:ext cx="8229600" cy="5256213"/>
          </a:xfrm>
        </p:spPr>
        <p:txBody>
          <a:bodyPr/>
          <a:lstStyle/>
          <a:p>
            <a:pPr>
              <a:defRPr/>
            </a:pPr>
            <a:r>
              <a:rPr lang="fr-FR" sz="1800" dirty="0" smtClean="0"/>
              <a:t>Le salarié a droit pendant son congé annuel a une </a:t>
            </a:r>
            <a:r>
              <a:rPr lang="fr-FR" sz="1800" b="1" u="sng" dirty="0" smtClean="0"/>
              <a:t>indemnité de congés payés </a:t>
            </a:r>
            <a:r>
              <a:rPr lang="fr-FR" sz="1800" dirty="0" smtClean="0"/>
              <a:t>.</a:t>
            </a:r>
          </a:p>
          <a:p>
            <a:pPr>
              <a:defRPr/>
            </a:pPr>
            <a:r>
              <a:rPr lang="fr-FR" sz="1800" dirty="0" smtClean="0"/>
              <a:t>Deux modes de calcul sont possibles. La solution la plus avantageuse pour le salarié devra être retenue :</a:t>
            </a:r>
          </a:p>
          <a:p>
            <a:pPr lvl="1">
              <a:defRPr/>
            </a:pPr>
            <a:r>
              <a:rPr lang="fr-FR" sz="1800" dirty="0" smtClean="0"/>
              <a:t>indemnité égale à la rémunération qui aurait été perçue pendant le congé si le salarié avait continué à travailler </a:t>
            </a:r>
          </a:p>
          <a:p>
            <a:pPr lvl="1">
              <a:defRPr/>
            </a:pPr>
            <a:r>
              <a:rPr lang="fr-FR" sz="1800" dirty="0" smtClean="0"/>
              <a:t>indemnité égale au 1/10e de la rémunération totale brute perçue par le salarié pendant la période de référence (1er juin-31 mai).</a:t>
            </a:r>
          </a:p>
          <a:p>
            <a:pPr marL="714375" indent="0">
              <a:buFont typeface="Arial" charset="0"/>
              <a:buNone/>
              <a:defRPr/>
            </a:pPr>
            <a:r>
              <a:rPr lang="fr-FR" sz="1600" i="1" dirty="0" smtClean="0"/>
              <a:t>La rémunération brute de référence inclut le salaire de base et les accessoires du salaire (prime de production, prime de risque lié à l’emploi, majorations pour heures supplémentaires, avantages en nature, indemnité de fin de contrat à durée déterminée…).</a:t>
            </a:r>
          </a:p>
          <a:p>
            <a:pPr marL="0" indent="361950">
              <a:defRPr/>
            </a:pPr>
            <a:r>
              <a:rPr lang="fr-FR" sz="1800" dirty="0" smtClean="0"/>
              <a:t>Cette indemnité est due et versée à la date de paiement habituelle des salaires.</a:t>
            </a:r>
          </a:p>
          <a:p>
            <a:pPr>
              <a:defRPr/>
            </a:pPr>
            <a:r>
              <a:rPr lang="fr-FR" sz="1800" dirty="0" smtClean="0"/>
              <a:t>La période de congé annuel doit figurer sur le bulletin de salaire en précisant :</a:t>
            </a:r>
          </a:p>
          <a:p>
            <a:pPr lvl="1">
              <a:defRPr/>
            </a:pPr>
            <a:r>
              <a:rPr lang="fr-FR" sz="1800" dirty="0" smtClean="0"/>
              <a:t>les dates de congé ;</a:t>
            </a:r>
          </a:p>
          <a:p>
            <a:pPr lvl="1">
              <a:defRPr/>
            </a:pPr>
            <a:r>
              <a:rPr lang="fr-FR" sz="1800" dirty="0" smtClean="0"/>
              <a:t>le montant de l’indemnité correspondante.</a:t>
            </a:r>
          </a:p>
          <a:p>
            <a:pPr>
              <a:defRPr/>
            </a:pPr>
            <a:r>
              <a:rPr lang="fr-FR" sz="1800" dirty="0" smtClean="0"/>
              <a:t>En fin de contrat, les congés non pris font l’objet d’une </a:t>
            </a:r>
            <a:r>
              <a:rPr lang="fr-FR" sz="1800" b="1" u="sng" dirty="0" smtClean="0"/>
              <a:t>indemnité compensatrice de congés payés</a:t>
            </a:r>
            <a:r>
              <a:rPr lang="fr-FR" sz="1800" dirty="0" smtClean="0"/>
              <a:t>.</a:t>
            </a:r>
            <a:endParaRPr lang="fr-FR" sz="2000"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fr-FR" dirty="0" smtClean="0"/>
              <a:t>Gestion des absences maladies 1/5</a:t>
            </a:r>
          </a:p>
        </p:txBody>
      </p:sp>
      <p:sp>
        <p:nvSpPr>
          <p:cNvPr id="15363" name="Espace réservé du contenu 2"/>
          <p:cNvSpPr>
            <a:spLocks noGrp="1"/>
          </p:cNvSpPr>
          <p:nvPr>
            <p:ph idx="1"/>
          </p:nvPr>
        </p:nvSpPr>
        <p:spPr>
          <a:xfrm>
            <a:off x="457200" y="1412875"/>
            <a:ext cx="8229600" cy="5256213"/>
          </a:xfrm>
        </p:spPr>
        <p:txBody>
          <a:bodyPr/>
          <a:lstStyle/>
          <a:p>
            <a:pPr>
              <a:buNone/>
              <a:defRPr/>
            </a:pPr>
            <a:endParaRPr lang="fr-FR" b="1" dirty="0" smtClean="0"/>
          </a:p>
          <a:p>
            <a:pPr>
              <a:buNone/>
              <a:defRPr/>
            </a:pPr>
            <a:r>
              <a:rPr lang="fr-FR" b="1" u="sng" dirty="0" smtClean="0"/>
              <a:t>Obligation du salarié</a:t>
            </a:r>
          </a:p>
          <a:p>
            <a:pPr>
              <a:buNone/>
              <a:defRPr/>
            </a:pPr>
            <a:endParaRPr lang="fr-FR" sz="2400" b="1" dirty="0" smtClean="0"/>
          </a:p>
          <a:p>
            <a:pPr>
              <a:buNone/>
              <a:defRPr/>
            </a:pPr>
            <a:r>
              <a:rPr lang="fr-FR" sz="2000" dirty="0" smtClean="0"/>
              <a:t>Le salarié doit justifier de son absence auprès de :</a:t>
            </a:r>
          </a:p>
          <a:p>
            <a:pPr>
              <a:buNone/>
              <a:defRPr/>
            </a:pPr>
            <a:endParaRPr lang="fr-FR" sz="2000" dirty="0" smtClean="0"/>
          </a:p>
          <a:p>
            <a:pPr>
              <a:defRPr/>
            </a:pPr>
            <a:r>
              <a:rPr lang="fr-FR" sz="2400" b="1" dirty="0" smtClean="0"/>
              <a:t>Son employeur </a:t>
            </a:r>
            <a:r>
              <a:rPr lang="fr-FR" sz="2000" dirty="0" smtClean="0"/>
              <a:t>en signalant dans un premier temps (sous 48h) de son absence et dans un second temps en justifiant cette absence par l’envoi de d’un certificat médical d’arrêt de travail (délai d’usage  2 à 3 jours).</a:t>
            </a:r>
          </a:p>
          <a:p>
            <a:pPr>
              <a:defRPr/>
            </a:pPr>
            <a:endParaRPr lang="fr-FR" sz="2000" dirty="0" smtClean="0"/>
          </a:p>
          <a:p>
            <a:pPr>
              <a:defRPr/>
            </a:pPr>
            <a:r>
              <a:rPr lang="fr-FR" sz="2400" b="1" dirty="0" smtClean="0"/>
              <a:t>Sa CPAM </a:t>
            </a:r>
            <a:r>
              <a:rPr lang="fr-FR" sz="2000" dirty="0" smtClean="0"/>
              <a:t>en lui adressant un exemplaire du certificat médical d’arrêt de travail sous 48 h.</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sz="3600" b="1" dirty="0" smtClean="0"/>
              <a:t/>
            </a:r>
            <a:br>
              <a:rPr lang="fr-FR" sz="3600" b="1" dirty="0" smtClean="0"/>
            </a:br>
            <a:r>
              <a:rPr lang="fr-FR" sz="3600" b="1" dirty="0" smtClean="0"/>
              <a:t>Fiche de paie : les informations obligatoires</a:t>
            </a:r>
            <a:r>
              <a:rPr lang="fr-FR" b="1" dirty="0" smtClean="0"/>
              <a:t/>
            </a:r>
            <a:br>
              <a:rPr lang="fr-FR" b="1" dirty="0" smtClean="0"/>
            </a:br>
            <a:endParaRPr lang="fr-FR" dirty="0"/>
          </a:p>
        </p:txBody>
      </p:sp>
      <p:sp>
        <p:nvSpPr>
          <p:cNvPr id="3" name="Espace réservé du contenu 2"/>
          <p:cNvSpPr>
            <a:spLocks noGrp="1"/>
          </p:cNvSpPr>
          <p:nvPr>
            <p:ph idx="1"/>
          </p:nvPr>
        </p:nvSpPr>
        <p:spPr/>
        <p:txBody>
          <a:bodyPr/>
          <a:lstStyle/>
          <a:p>
            <a:endParaRPr lang="fr-FR" dirty="0" smtClean="0"/>
          </a:p>
          <a:p>
            <a:r>
              <a:rPr lang="fr-FR" dirty="0" smtClean="0"/>
              <a:t>Des changements ont eu lieu sur la fiche de paie en 2018, ce qui permet désormais aux employeurs de délivrer une fiche de paie simplifiée. Le nombre de lignes a été divisé par deux et les libellés sont désormais plus clairs, avec une nouvelle présentation des rubriques.</a:t>
            </a:r>
            <a:endParaRPr lang="fr-F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a:xfrm>
            <a:off x="457200" y="274638"/>
            <a:ext cx="8229600" cy="778098"/>
          </a:xfrm>
          <a:ln/>
        </p:spPr>
        <p:style>
          <a:lnRef idx="2">
            <a:schemeClr val="dk1"/>
          </a:lnRef>
          <a:fillRef idx="1">
            <a:schemeClr val="lt1"/>
          </a:fillRef>
          <a:effectRef idx="0">
            <a:schemeClr val="dk1"/>
          </a:effectRef>
          <a:fontRef idx="minor">
            <a:schemeClr val="dk1"/>
          </a:fontRef>
        </p:style>
        <p:txBody>
          <a:bodyPr/>
          <a:lstStyle/>
          <a:p>
            <a:r>
              <a:rPr lang="fr-FR" dirty="0" smtClean="0"/>
              <a:t>Gestion des absences maladies 2/5</a:t>
            </a:r>
          </a:p>
        </p:txBody>
      </p:sp>
      <p:sp>
        <p:nvSpPr>
          <p:cNvPr id="15363" name="Espace réservé du contenu 2"/>
          <p:cNvSpPr>
            <a:spLocks noGrp="1"/>
          </p:cNvSpPr>
          <p:nvPr>
            <p:ph idx="1"/>
          </p:nvPr>
        </p:nvSpPr>
        <p:spPr>
          <a:xfrm>
            <a:off x="457200" y="1196753"/>
            <a:ext cx="8435280" cy="5472336"/>
          </a:xfrm>
          <a:ln>
            <a:noFill/>
          </a:ln>
        </p:spPr>
        <p:txBody>
          <a:bodyPr>
            <a:normAutofit lnSpcReduction="10000"/>
          </a:bodyPr>
          <a:lstStyle/>
          <a:p>
            <a:pPr>
              <a:buNone/>
              <a:defRPr/>
            </a:pPr>
            <a:r>
              <a:rPr lang="fr-FR" b="1" u="sng" dirty="0" smtClean="0"/>
              <a:t>Obligation de l’employeur</a:t>
            </a:r>
          </a:p>
          <a:p>
            <a:pPr marL="514350" indent="-514350">
              <a:buFont typeface="+mj-lt"/>
              <a:buAutoNum type="arabicPeriod"/>
              <a:defRPr/>
            </a:pPr>
            <a:r>
              <a:rPr lang="fr-FR" sz="2400" b="1" u="sng" dirty="0" smtClean="0"/>
              <a:t>L’attestation de salaire </a:t>
            </a:r>
          </a:p>
          <a:p>
            <a:pPr lvl="1">
              <a:buNone/>
              <a:defRPr/>
            </a:pPr>
            <a:r>
              <a:rPr lang="fr-FR" sz="2000" dirty="0" smtClean="0"/>
              <a:t>Formulaire S3201p  -  </a:t>
            </a:r>
            <a:r>
              <a:rPr lang="fr-FR" sz="2000" dirty="0" err="1" smtClean="0"/>
              <a:t>Cerfa</a:t>
            </a:r>
            <a:r>
              <a:rPr lang="fr-FR" sz="2000" dirty="0" smtClean="0"/>
              <a:t> n° 1135*04</a:t>
            </a:r>
          </a:p>
          <a:p>
            <a:pPr lvl="1">
              <a:buNone/>
              <a:defRPr/>
            </a:pPr>
            <a:r>
              <a:rPr lang="fr-FR" sz="2000" dirty="0" smtClean="0"/>
              <a:t>Disponible sur site AMELI sous forme formulaire PDF.</a:t>
            </a:r>
          </a:p>
          <a:p>
            <a:pPr lvl="1">
              <a:buNone/>
              <a:defRPr/>
            </a:pPr>
            <a:r>
              <a:rPr lang="fr-FR" sz="2000" dirty="0" smtClean="0"/>
              <a:t>Délai de transmission :</a:t>
            </a:r>
          </a:p>
          <a:p>
            <a:pPr lvl="1">
              <a:buNone/>
              <a:defRPr/>
            </a:pPr>
            <a:r>
              <a:rPr lang="fr-FR" sz="2000" dirty="0" smtClean="0"/>
              <a:t>5 jours à partir de la connaissance de l’arrêt si traitement par DSN</a:t>
            </a:r>
          </a:p>
          <a:p>
            <a:pPr lvl="1">
              <a:buNone/>
              <a:defRPr/>
            </a:pPr>
            <a:r>
              <a:rPr lang="fr-FR" sz="2000" dirty="0" smtClean="0"/>
              <a:t>Pas de délai si traitement par d’autres voies.</a:t>
            </a:r>
          </a:p>
          <a:p>
            <a:pPr marL="514350" indent="-457200">
              <a:buFont typeface="+mj-lt"/>
              <a:buAutoNum type="arabicPeriod"/>
              <a:defRPr/>
            </a:pPr>
            <a:r>
              <a:rPr lang="fr-FR" sz="2400" b="1" u="sng" dirty="0" smtClean="0"/>
              <a:t>Maintien du salaire</a:t>
            </a:r>
          </a:p>
          <a:p>
            <a:pPr>
              <a:buNone/>
            </a:pPr>
            <a:r>
              <a:rPr lang="fr-FR" sz="2400" dirty="0" smtClean="0"/>
              <a:t>	Le </a:t>
            </a:r>
            <a:r>
              <a:rPr lang="fr-FR" sz="2000" dirty="0" smtClean="0"/>
              <a:t>code du travail : articles L1226-1 et L1226-1-1 et D1226-1 à D1226-8       prévoit le versement d’une indemnité complémentaire garantissant une rémunération minimum durant un certain délai fonction de l’ancienneté dans l’entreprise. La convention collective dont dépend votre association peut également prévoir le maintien du salaire. Dans ce cas ces celle qui est le plus favorable au salarié qui s’applique. </a:t>
            </a:r>
            <a:r>
              <a:rPr lang="fr-FR" sz="2000" b="1" dirty="0" smtClean="0"/>
              <a:t>Délai de carence 7 jours.</a:t>
            </a:r>
          </a:p>
          <a:p>
            <a:pPr marL="514350" indent="-457200">
              <a:buNone/>
              <a:defRPr/>
            </a:pPr>
            <a:r>
              <a:rPr lang="fr-FR" sz="2000" dirty="0" smtClean="0"/>
              <a:t>      Au-delà de ce maintien, c’est l’organisme de prévoyance qui prend le relais</a:t>
            </a:r>
            <a:endParaRPr lang="fr-FR" sz="2400" dirty="0" smtClean="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2">
            <a:schemeClr val="dk1"/>
          </a:lnRef>
          <a:fillRef idx="1">
            <a:schemeClr val="lt1"/>
          </a:fillRef>
          <a:effectRef idx="0">
            <a:schemeClr val="dk1"/>
          </a:effectRef>
          <a:fontRef idx="minor">
            <a:schemeClr val="dk1"/>
          </a:fontRef>
        </p:style>
        <p:txBody>
          <a:bodyPr/>
          <a:lstStyle/>
          <a:p>
            <a:r>
              <a:rPr lang="fr-FR" dirty="0" smtClean="0"/>
              <a:t>Gestion des absences maladies 3/5</a:t>
            </a:r>
            <a:endParaRPr lang="fr-FR" dirty="0"/>
          </a:p>
        </p:txBody>
      </p:sp>
      <p:graphicFrame>
        <p:nvGraphicFramePr>
          <p:cNvPr id="4" name="Espace réservé du contenu 3"/>
          <p:cNvGraphicFramePr>
            <a:graphicFrameLocks noGrp="1"/>
          </p:cNvGraphicFramePr>
          <p:nvPr>
            <p:ph idx="1"/>
          </p:nvPr>
        </p:nvGraphicFramePr>
        <p:xfrm>
          <a:off x="467544" y="1340768"/>
          <a:ext cx="8229600" cy="5274301"/>
        </p:xfrm>
        <a:graphic>
          <a:graphicData uri="http://schemas.openxmlformats.org/drawingml/2006/table">
            <a:tbl>
              <a:tblPr firstRow="1" bandRow="1">
                <a:tableStyleId>{5C22544A-7EE6-4342-B048-85BDC9FD1C3A}</a:tableStyleId>
              </a:tblPr>
              <a:tblGrid>
                <a:gridCol w="2530624"/>
                <a:gridCol w="5698976"/>
              </a:tblGrid>
              <a:tr h="443324">
                <a:tc gridSpan="2">
                  <a:txBody>
                    <a:bodyPr/>
                    <a:lstStyle/>
                    <a:p>
                      <a:pPr algn="ctr"/>
                      <a:r>
                        <a:rPr lang="fr-FR" sz="2300" dirty="0"/>
                        <a:t>Durée de versement des indemnités </a:t>
                      </a:r>
                      <a:r>
                        <a:rPr lang="fr-FR" sz="2300" dirty="0" smtClean="0"/>
                        <a:t>complémentaires</a:t>
                      </a:r>
                    </a:p>
                    <a:p>
                      <a:pPr algn="ctr"/>
                      <a:r>
                        <a:rPr lang="fr-FR" sz="2300" dirty="0" smtClean="0"/>
                        <a:t>en </a:t>
                      </a:r>
                      <a:r>
                        <a:rPr lang="fr-FR" sz="2300" dirty="0"/>
                        <a:t>fonction de </a:t>
                      </a:r>
                      <a:r>
                        <a:rPr lang="fr-FR" sz="2300" dirty="0" smtClean="0"/>
                        <a:t>l’ancienneté</a:t>
                      </a:r>
                      <a:endParaRPr lang="fr-FR" sz="2300" dirty="0"/>
                    </a:p>
                  </a:txBody>
                  <a:tcPr anchor="ctr"/>
                </a:tc>
                <a:tc hMerge="1">
                  <a:txBody>
                    <a:bodyPr/>
                    <a:lstStyle/>
                    <a:p>
                      <a:endParaRPr lang="fr-FR"/>
                    </a:p>
                  </a:txBody>
                  <a:tcPr/>
                </a:tc>
              </a:tr>
              <a:tr h="910939">
                <a:tc>
                  <a:txBody>
                    <a:bodyPr/>
                    <a:lstStyle/>
                    <a:p>
                      <a:pPr algn="ctr"/>
                      <a:r>
                        <a:rPr lang="fr-FR" sz="2200" smtClean="0"/>
                        <a:t>Ancienneté dans l'entreprise</a:t>
                      </a:r>
                      <a:endParaRPr lang="fr-FR" sz="2200" dirty="0"/>
                    </a:p>
                  </a:txBody>
                  <a:tcPr anchor="ctr"/>
                </a:tc>
                <a:tc>
                  <a:txBody>
                    <a:bodyPr/>
                    <a:lstStyle/>
                    <a:p>
                      <a:r>
                        <a:rPr lang="fr-FR" sz="2200" dirty="0"/>
                        <a:t>Durée maximum de versement des indemnités</a:t>
                      </a:r>
                    </a:p>
                  </a:txBody>
                  <a:tcPr anchor="ctr"/>
                </a:tc>
              </a:tr>
              <a:tr h="510126">
                <a:tc>
                  <a:txBody>
                    <a:bodyPr/>
                    <a:lstStyle/>
                    <a:p>
                      <a:r>
                        <a:rPr lang="fr-FR" sz="2200"/>
                        <a:t>de 1 à 5 ans</a:t>
                      </a:r>
                    </a:p>
                  </a:txBody>
                  <a:tcPr anchor="ctr"/>
                </a:tc>
                <a:tc>
                  <a:txBody>
                    <a:bodyPr/>
                    <a:lstStyle/>
                    <a:p>
                      <a:r>
                        <a:rPr lang="fr-FR" sz="2200" dirty="0"/>
                        <a:t>60 jours (30 jours à 90 % et 30 jours à 66,66 %)</a:t>
                      </a:r>
                    </a:p>
                  </a:txBody>
                  <a:tcPr anchor="ctr"/>
                </a:tc>
              </a:tr>
              <a:tr h="510126">
                <a:tc>
                  <a:txBody>
                    <a:bodyPr/>
                    <a:lstStyle/>
                    <a:p>
                      <a:r>
                        <a:rPr lang="fr-FR" sz="2200" dirty="0" smtClean="0"/>
                        <a:t>de 6 à 10 ans</a:t>
                      </a:r>
                      <a:endParaRPr lang="fr-FR" sz="2200" dirty="0"/>
                    </a:p>
                  </a:txBody>
                  <a:tcPr anchor="ctr"/>
                </a:tc>
                <a:tc>
                  <a:txBody>
                    <a:bodyPr/>
                    <a:lstStyle/>
                    <a:p>
                      <a:r>
                        <a:rPr lang="fr-FR" sz="2200" dirty="0"/>
                        <a:t>80 jours (40 jours à 90 % et 40 jours à 66,66 %)</a:t>
                      </a:r>
                    </a:p>
                  </a:txBody>
                  <a:tcPr anchor="ctr"/>
                </a:tc>
              </a:tr>
              <a:tr h="510126">
                <a:tc>
                  <a:txBody>
                    <a:bodyPr/>
                    <a:lstStyle/>
                    <a:p>
                      <a:r>
                        <a:rPr lang="fr-FR" sz="2200"/>
                        <a:t>de 11 à 15 ans</a:t>
                      </a:r>
                    </a:p>
                  </a:txBody>
                  <a:tcPr anchor="ctr"/>
                </a:tc>
                <a:tc>
                  <a:txBody>
                    <a:bodyPr/>
                    <a:lstStyle/>
                    <a:p>
                      <a:r>
                        <a:rPr lang="fr-FR" sz="2200" dirty="0"/>
                        <a:t>100 jours (50 jours à 90 % et 50 jours à 66,66 %)</a:t>
                      </a:r>
                    </a:p>
                  </a:txBody>
                  <a:tcPr anchor="ctr"/>
                </a:tc>
              </a:tr>
              <a:tr h="510126">
                <a:tc>
                  <a:txBody>
                    <a:bodyPr/>
                    <a:lstStyle/>
                    <a:p>
                      <a:r>
                        <a:rPr lang="fr-FR" sz="2200"/>
                        <a:t>de 16 à 20 ans</a:t>
                      </a:r>
                    </a:p>
                  </a:txBody>
                  <a:tcPr anchor="ctr"/>
                </a:tc>
                <a:tc>
                  <a:txBody>
                    <a:bodyPr/>
                    <a:lstStyle/>
                    <a:p>
                      <a:r>
                        <a:rPr lang="fr-FR" sz="2200" dirty="0"/>
                        <a:t>120 jours (60 jours à 90 % et 60 jours à 66,66 %)</a:t>
                      </a:r>
                    </a:p>
                  </a:txBody>
                  <a:tcPr anchor="ctr"/>
                </a:tc>
              </a:tr>
              <a:tr h="510126">
                <a:tc>
                  <a:txBody>
                    <a:bodyPr/>
                    <a:lstStyle/>
                    <a:p>
                      <a:r>
                        <a:rPr lang="fr-FR" sz="2200"/>
                        <a:t>de 21 à 25 ans</a:t>
                      </a:r>
                    </a:p>
                  </a:txBody>
                  <a:tcPr anchor="ctr"/>
                </a:tc>
                <a:tc>
                  <a:txBody>
                    <a:bodyPr/>
                    <a:lstStyle/>
                    <a:p>
                      <a:r>
                        <a:rPr lang="fr-FR" sz="2200" dirty="0"/>
                        <a:t>140 jours (70 jours à 90 % et 70 jours à 66,66 %)</a:t>
                      </a:r>
                    </a:p>
                  </a:txBody>
                  <a:tcPr anchor="ctr"/>
                </a:tc>
              </a:tr>
              <a:tr h="510126">
                <a:tc>
                  <a:txBody>
                    <a:bodyPr/>
                    <a:lstStyle/>
                    <a:p>
                      <a:r>
                        <a:rPr lang="fr-FR" sz="2200"/>
                        <a:t>de 26 à 30 ans</a:t>
                      </a:r>
                    </a:p>
                  </a:txBody>
                  <a:tcPr anchor="ctr"/>
                </a:tc>
                <a:tc>
                  <a:txBody>
                    <a:bodyPr/>
                    <a:lstStyle/>
                    <a:p>
                      <a:r>
                        <a:rPr lang="fr-FR" sz="2200" dirty="0"/>
                        <a:t>160 jours (80 jours à 90 % et 80 jours à 66,66 %)</a:t>
                      </a:r>
                    </a:p>
                  </a:txBody>
                  <a:tcPr anchor="ctr"/>
                </a:tc>
              </a:tr>
              <a:tr h="510126">
                <a:tc>
                  <a:txBody>
                    <a:bodyPr/>
                    <a:lstStyle/>
                    <a:p>
                      <a:r>
                        <a:rPr lang="fr-FR" sz="2200"/>
                        <a:t>31 ans et plus</a:t>
                      </a:r>
                    </a:p>
                  </a:txBody>
                  <a:tcPr anchor="ctr"/>
                </a:tc>
                <a:tc>
                  <a:txBody>
                    <a:bodyPr/>
                    <a:lstStyle/>
                    <a:p>
                      <a:r>
                        <a:rPr lang="fr-FR" sz="2200" dirty="0"/>
                        <a:t>180 jours (90 jours à 90 % et 90 jours à 66,66 %)</a:t>
                      </a:r>
                    </a:p>
                  </a:txBody>
                  <a:tcPr anchor="ctr"/>
                </a:tc>
              </a:tr>
            </a:tbl>
          </a:graphicData>
        </a:graphic>
      </p:graphicFrame>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style>
          <a:lnRef idx="2">
            <a:schemeClr val="dk1"/>
          </a:lnRef>
          <a:fillRef idx="1">
            <a:schemeClr val="lt1"/>
          </a:fillRef>
          <a:effectRef idx="0">
            <a:schemeClr val="dk1"/>
          </a:effectRef>
          <a:fontRef idx="minor">
            <a:schemeClr val="dk1"/>
          </a:fontRef>
        </p:style>
        <p:txBody>
          <a:bodyPr/>
          <a:lstStyle/>
          <a:p>
            <a:r>
              <a:rPr lang="fr-FR" dirty="0" smtClean="0"/>
              <a:t>Gestion des absences maladies 4/5</a:t>
            </a:r>
            <a:endParaRPr lang="fr-FR" dirty="0"/>
          </a:p>
        </p:txBody>
      </p:sp>
      <p:sp>
        <p:nvSpPr>
          <p:cNvPr id="5" name="Espace réservé du contenu 4"/>
          <p:cNvSpPr>
            <a:spLocks noGrp="1"/>
          </p:cNvSpPr>
          <p:nvPr>
            <p:ph idx="1"/>
          </p:nvPr>
        </p:nvSpPr>
        <p:spPr>
          <a:xfrm>
            <a:off x="457200" y="1600200"/>
            <a:ext cx="8229600" cy="5069160"/>
          </a:xfrm>
        </p:spPr>
        <p:txBody>
          <a:bodyPr>
            <a:normAutofit fontScale="85000" lnSpcReduction="10000"/>
          </a:bodyPr>
          <a:lstStyle/>
          <a:p>
            <a:pPr marL="514350" indent="-514350">
              <a:buFont typeface="+mj-lt"/>
              <a:buAutoNum type="arabicPeriod" startAt="3"/>
            </a:pPr>
            <a:r>
              <a:rPr lang="fr-FR" sz="2800" b="1" u="sng" dirty="0" smtClean="0"/>
              <a:t>Subrogation</a:t>
            </a:r>
            <a:r>
              <a:rPr lang="fr-FR" sz="2800" u="sng" dirty="0" smtClean="0"/>
              <a:t> </a:t>
            </a:r>
            <a:r>
              <a:rPr lang="fr-FR" sz="2800" b="1" u="sng" dirty="0" smtClean="0"/>
              <a:t>de l’employeur dans le versement des indemnités journalières</a:t>
            </a:r>
            <a:endParaRPr lang="fr-FR" sz="2800" u="sng" dirty="0" smtClean="0"/>
          </a:p>
          <a:p>
            <a:r>
              <a:rPr lang="fr-FR" sz="2600" dirty="0" smtClean="0"/>
              <a:t>Les indemnités journalières de Sécurité sociale sont, en principe, versées par la caisse primaire d’assurance maladie au salarié.</a:t>
            </a:r>
          </a:p>
          <a:p>
            <a:r>
              <a:rPr lang="fr-FR" sz="2600" dirty="0" smtClean="0"/>
              <a:t>L’employeur peut toutefois être amené à en faire l’avance au salarié et à en percevoir ensuite le montant par la CPAM: c’est le régime de la subrogation.</a:t>
            </a:r>
          </a:p>
          <a:p>
            <a:r>
              <a:rPr lang="fr-FR" sz="2600" dirty="0" smtClean="0"/>
              <a:t>En cas de subrogation, les indemnités journalières de sécurité sociale sont déduites du salaire brut, puisque n’étant pas soumises à cotisations.</a:t>
            </a:r>
          </a:p>
          <a:p>
            <a:r>
              <a:rPr lang="fr-FR" sz="2600" dirty="0" smtClean="0"/>
              <a:t>Le montant d’indemnités à déduire est le montant brut, avant déduction de la CSG et de la CRDS.</a:t>
            </a:r>
          </a:p>
          <a:p>
            <a:r>
              <a:rPr lang="fr-FR" sz="2600" dirty="0" smtClean="0"/>
              <a:t>Si le maintien de salaire se fait sur le salaire net, l’employeur doit calculer une régularisation pour compenser le gain de cotisations résultant de l’exonération des IJSS</a:t>
            </a:r>
          </a:p>
          <a:p>
            <a:pPr marL="514350" indent="-514350">
              <a:buNone/>
            </a:pPr>
            <a:endParaRPr lang="fr-FR" sz="2400"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778098"/>
          </a:xfrm>
        </p:spPr>
        <p:style>
          <a:lnRef idx="2">
            <a:schemeClr val="dk1"/>
          </a:lnRef>
          <a:fillRef idx="1">
            <a:schemeClr val="lt1"/>
          </a:fillRef>
          <a:effectRef idx="0">
            <a:schemeClr val="dk1"/>
          </a:effectRef>
          <a:fontRef idx="minor">
            <a:schemeClr val="dk1"/>
          </a:fontRef>
        </p:style>
        <p:txBody>
          <a:bodyPr/>
          <a:lstStyle/>
          <a:p>
            <a:r>
              <a:rPr lang="fr-FR" dirty="0" smtClean="0"/>
              <a:t>Gestion des absences maladies 5/5</a:t>
            </a:r>
            <a:endParaRPr lang="fr-FR" dirty="0"/>
          </a:p>
        </p:txBody>
      </p:sp>
      <p:sp>
        <p:nvSpPr>
          <p:cNvPr id="5" name="Espace réservé du contenu 4"/>
          <p:cNvSpPr>
            <a:spLocks noGrp="1"/>
          </p:cNvSpPr>
          <p:nvPr>
            <p:ph idx="1"/>
          </p:nvPr>
        </p:nvSpPr>
        <p:spPr>
          <a:xfrm>
            <a:off x="457200" y="1196752"/>
            <a:ext cx="8229600" cy="5472608"/>
          </a:xfrm>
        </p:spPr>
        <p:txBody>
          <a:bodyPr>
            <a:normAutofit/>
          </a:bodyPr>
          <a:lstStyle/>
          <a:p>
            <a:pPr marL="514350" indent="-514350">
              <a:buFont typeface="+mj-lt"/>
              <a:buAutoNum type="arabicPeriod" startAt="4"/>
            </a:pPr>
            <a:r>
              <a:rPr lang="fr-FR" sz="1800" b="1" u="sng" dirty="0" smtClean="0"/>
              <a:t>Indemnités Journalières </a:t>
            </a:r>
          </a:p>
          <a:p>
            <a:r>
              <a:rPr lang="fr-FR" sz="1800" dirty="0" smtClean="0"/>
              <a:t>Elles sont versées par la CPAM soit au salarié soit à l’association si subrogation pour chaque jour calendaire d’interruption de travail avec un délai de carence de 3 jours.</a:t>
            </a:r>
          </a:p>
          <a:p>
            <a:r>
              <a:rPr lang="fr-FR" sz="1800" dirty="0" smtClean="0"/>
              <a:t>Elles sont soumises à la CSG/CRDS au taux de 6,2 % et de 0,5 %.</a:t>
            </a:r>
          </a:p>
          <a:p>
            <a:r>
              <a:rPr lang="fr-FR" sz="1800" dirty="0" smtClean="0"/>
              <a:t>Les Indemnités journalières sont égales à 50 % du salaire journalier de base.</a:t>
            </a:r>
          </a:p>
          <a:p>
            <a:r>
              <a:rPr lang="fr-FR" sz="1800" dirty="0" smtClean="0"/>
              <a:t>Le salaire journalier de base est égal au total des 3 derniers salaires bruts (servant d'assiette, au calcul des cotisations dues au titre des assurances maladie, maternité, invalidité et décès) perçus avant l'arrêt de travail, divisé par 91,25.</a:t>
            </a:r>
          </a:p>
          <a:p>
            <a:r>
              <a:rPr lang="fr-FR" sz="1800" b="1" dirty="0" smtClean="0"/>
              <a:t>Exemple :</a:t>
            </a:r>
            <a:r>
              <a:rPr lang="fr-FR" sz="1800" dirty="0" smtClean="0"/>
              <a:t> </a:t>
            </a:r>
          </a:p>
          <a:p>
            <a:pPr>
              <a:buNone/>
            </a:pPr>
            <a:r>
              <a:rPr lang="fr-FR" sz="1800" dirty="0" smtClean="0"/>
              <a:t>      Avec un salaire perçu de 2 000 € par mois les 3 mois précédant l'arrêt de travail, un salarié perçoit des I.J. fixées à 32,87 € par jour (soit 2 000 x 3 / 91,25 = 65,75, puis 65,75 x 50 % = 32,87).</a:t>
            </a:r>
          </a:p>
          <a:p>
            <a:r>
              <a:rPr lang="fr-FR" sz="1800" dirty="0" smtClean="0"/>
              <a:t>Le salaire pris en compte pour calculer le gain journalier de base est plafonné à 1,8 fois le montant du Smic en vigueur lors du dernier jour du mois qui précède l'arrêt (soit 2 </a:t>
            </a:r>
            <a:r>
              <a:rPr lang="fr-FR" sz="1800" dirty="0" smtClean="0"/>
              <a:t>770,96</a:t>
            </a:r>
            <a:r>
              <a:rPr lang="fr-FR" sz="1800" dirty="0" smtClean="0"/>
              <a:t> € par mois en </a:t>
            </a:r>
            <a:r>
              <a:rPr lang="fr-FR" sz="1800" dirty="0" smtClean="0"/>
              <a:t>2020); </a:t>
            </a:r>
            <a:r>
              <a:rPr lang="fr-FR" sz="1800" dirty="0" smtClean="0"/>
              <a:t>Donc une </a:t>
            </a:r>
            <a:r>
              <a:rPr lang="fr-FR" sz="1800" b="1" dirty="0" smtClean="0"/>
              <a:t>Indemnité journalière plafonnée à </a:t>
            </a:r>
            <a:r>
              <a:rPr lang="fr-FR" sz="1800" b="1" dirty="0" smtClean="0"/>
              <a:t>45,55 </a:t>
            </a:r>
            <a:r>
              <a:rPr lang="fr-FR" sz="1800" b="1" dirty="0" smtClean="0"/>
              <a:t>€ </a:t>
            </a:r>
            <a:r>
              <a:rPr lang="fr-FR" sz="1800" dirty="0" smtClean="0"/>
              <a:t>(Plafond supérieur pour 3 enfants à </a:t>
            </a:r>
            <a:r>
              <a:rPr lang="fr-FR" sz="1800" dirty="0" smtClean="0"/>
              <a:t>charge à partir du 31</a:t>
            </a:r>
            <a:r>
              <a:rPr lang="fr-FR" sz="1800" baseline="30000" dirty="0" smtClean="0"/>
              <a:t>ème</a:t>
            </a:r>
            <a:r>
              <a:rPr lang="fr-FR" sz="1800" dirty="0" smtClean="0"/>
              <a:t> jour d’arrêt – application d’un taux de 66,66% au lieu de 50% du salaire journalier)</a:t>
            </a:r>
            <a:endParaRPr lang="fr-FR" sz="1800"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Gestion des accidents du travail</a:t>
            </a:r>
            <a:endParaRPr lang="fr-FR" dirty="0"/>
          </a:p>
        </p:txBody>
      </p:sp>
      <p:sp>
        <p:nvSpPr>
          <p:cNvPr id="3" name="Espace réservé du contenu 2"/>
          <p:cNvSpPr>
            <a:spLocks noGrp="1"/>
          </p:cNvSpPr>
          <p:nvPr>
            <p:ph idx="1"/>
          </p:nvPr>
        </p:nvSpPr>
        <p:spPr/>
        <p:txBody>
          <a:bodyPr>
            <a:normAutofit fontScale="62500" lnSpcReduction="20000"/>
          </a:bodyPr>
          <a:lstStyle/>
          <a:p>
            <a:pPr>
              <a:buNone/>
            </a:pPr>
            <a:r>
              <a:rPr lang="fr-FR" b="1" u="sng" dirty="0" smtClean="0"/>
              <a:t>Indemnités journalières</a:t>
            </a:r>
          </a:p>
          <a:p>
            <a:pPr>
              <a:buNone/>
            </a:pPr>
            <a:endParaRPr lang="fr-FR" b="1" u="sng" dirty="0" smtClean="0"/>
          </a:p>
          <a:p>
            <a:r>
              <a:rPr lang="fr-FR" dirty="0" smtClean="0"/>
              <a:t>L</a:t>
            </a:r>
            <a:r>
              <a:rPr lang="fr-FR" dirty="0" smtClean="0"/>
              <a:t>'indemnité </a:t>
            </a:r>
            <a:r>
              <a:rPr lang="fr-FR" dirty="0" smtClean="0"/>
              <a:t>journalière est calculée à partir du salaire brut du mois précédant  </a:t>
            </a:r>
            <a:r>
              <a:rPr lang="fr-FR" dirty="0" smtClean="0"/>
              <a:t>l’arrêt </a:t>
            </a:r>
            <a:r>
              <a:rPr lang="fr-FR" dirty="0" smtClean="0"/>
              <a:t>de </a:t>
            </a:r>
            <a:r>
              <a:rPr lang="fr-FR" dirty="0" smtClean="0"/>
              <a:t>travail.</a:t>
            </a:r>
          </a:p>
          <a:p>
            <a:pPr>
              <a:buNone/>
            </a:pPr>
            <a:r>
              <a:rPr lang="fr-FR" dirty="0" smtClean="0"/>
              <a:t>	</a:t>
            </a:r>
            <a:r>
              <a:rPr lang="fr-FR" dirty="0" smtClean="0"/>
              <a:t>Ce </a:t>
            </a:r>
            <a:r>
              <a:rPr lang="fr-FR" dirty="0" smtClean="0"/>
              <a:t>salaire, divisé par 30,42, détermine </a:t>
            </a:r>
            <a:r>
              <a:rPr lang="fr-FR" b="1" dirty="0" smtClean="0"/>
              <a:t>le </a:t>
            </a:r>
            <a:r>
              <a:rPr lang="fr-FR" b="1" dirty="0" smtClean="0"/>
              <a:t>salaire journalier de base</a:t>
            </a:r>
            <a:r>
              <a:rPr lang="fr-FR" dirty="0" smtClean="0"/>
              <a:t>.</a:t>
            </a:r>
          </a:p>
          <a:p>
            <a:r>
              <a:rPr lang="fr-FR" dirty="0" smtClean="0"/>
              <a:t>Le montant </a:t>
            </a:r>
            <a:r>
              <a:rPr lang="fr-FR" dirty="0" smtClean="0"/>
              <a:t>des </a:t>
            </a:r>
            <a:r>
              <a:rPr lang="fr-FR" dirty="0" smtClean="0"/>
              <a:t>indemnités journalières évolue dans le temps.</a:t>
            </a:r>
          </a:p>
          <a:p>
            <a:r>
              <a:rPr lang="fr-FR" b="1" dirty="0" smtClean="0"/>
              <a:t>Pendant les 28 premiers jours suivant l'arrêt de votre travail</a:t>
            </a:r>
            <a:r>
              <a:rPr lang="fr-FR" dirty="0" smtClean="0"/>
              <a:t> : l'indemnité journalière est égale à 60 % </a:t>
            </a:r>
            <a:r>
              <a:rPr lang="fr-FR" dirty="0" smtClean="0"/>
              <a:t>du </a:t>
            </a:r>
            <a:r>
              <a:rPr lang="fr-FR" dirty="0" smtClean="0"/>
              <a:t>salaire journalier de base, avec un montant maximum plafonné à 205,84 € au 1</a:t>
            </a:r>
            <a:r>
              <a:rPr lang="fr-FR" baseline="30000" dirty="0" smtClean="0"/>
              <a:t>er</a:t>
            </a:r>
            <a:r>
              <a:rPr lang="fr-FR" dirty="0" smtClean="0"/>
              <a:t> janvier 2020.</a:t>
            </a:r>
          </a:p>
          <a:p>
            <a:r>
              <a:rPr lang="fr-FR" b="1" dirty="0" smtClean="0"/>
              <a:t>À partir du 29</a:t>
            </a:r>
            <a:r>
              <a:rPr lang="fr-FR" b="1" baseline="30000" dirty="0" smtClean="0"/>
              <a:t>e</a:t>
            </a:r>
            <a:r>
              <a:rPr lang="fr-FR" b="1" dirty="0" smtClean="0"/>
              <a:t> jour d'arrêt de travail</a:t>
            </a:r>
            <a:r>
              <a:rPr lang="fr-FR" dirty="0" smtClean="0"/>
              <a:t> : l'indemnité journalière est majorée et portée à 80 % </a:t>
            </a:r>
            <a:r>
              <a:rPr lang="fr-FR" dirty="0" smtClean="0"/>
              <a:t>du </a:t>
            </a:r>
            <a:r>
              <a:rPr lang="fr-FR" dirty="0" smtClean="0"/>
              <a:t>salaire journalier de base, avec un montant maximum plafonné à 274,46 € au 1</a:t>
            </a:r>
            <a:r>
              <a:rPr lang="fr-FR" baseline="30000" dirty="0" smtClean="0"/>
              <a:t>er</a:t>
            </a:r>
            <a:r>
              <a:rPr lang="fr-FR" dirty="0" smtClean="0"/>
              <a:t> janvier 2020.</a:t>
            </a:r>
          </a:p>
          <a:p>
            <a:r>
              <a:rPr lang="fr-FR" b="1" dirty="0" smtClean="0"/>
              <a:t>Au-delà de trois mois d'arrêt de travail </a:t>
            </a:r>
            <a:r>
              <a:rPr lang="fr-FR" dirty="0" smtClean="0"/>
              <a:t>: </a:t>
            </a:r>
            <a:r>
              <a:rPr lang="fr-FR" dirty="0" smtClean="0"/>
              <a:t>l’indemnité </a:t>
            </a:r>
            <a:r>
              <a:rPr lang="fr-FR" dirty="0" smtClean="0"/>
              <a:t>journalière peut être revalorisée en cas d'augmentation générale des salaires après l'accident.</a:t>
            </a:r>
          </a:p>
          <a:p>
            <a:pPr>
              <a:buNone/>
            </a:pPr>
            <a:r>
              <a:rPr lang="fr-FR" b="1" dirty="0" smtClean="0"/>
              <a:t>	À </a:t>
            </a:r>
            <a:r>
              <a:rPr lang="fr-FR" b="1" dirty="0" smtClean="0"/>
              <a:t>noter </a:t>
            </a:r>
            <a:r>
              <a:rPr lang="fr-FR" b="1" dirty="0" smtClean="0"/>
              <a:t>:</a:t>
            </a:r>
            <a:r>
              <a:rPr lang="fr-FR" dirty="0" smtClean="0"/>
              <a:t> Le </a:t>
            </a:r>
            <a:r>
              <a:rPr lang="fr-FR" dirty="0" smtClean="0"/>
              <a:t>montant de vos indemnités journalières ne peut être supérieur </a:t>
            </a:r>
            <a:r>
              <a:rPr lang="fr-FR" dirty="0" smtClean="0"/>
              <a:t>au </a:t>
            </a:r>
            <a:r>
              <a:rPr lang="fr-FR" dirty="0" smtClean="0"/>
              <a:t>salaire journalier </a:t>
            </a:r>
            <a:r>
              <a:rPr lang="fr-FR" dirty="0" smtClean="0"/>
              <a:t>net du salarié</a:t>
            </a:r>
            <a:endParaRPr lang="fr-FR" dirty="0" smtClean="0"/>
          </a:p>
          <a:p>
            <a:endParaRPr lang="fr-F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style>
          <a:lnRef idx="2">
            <a:schemeClr val="dk1"/>
          </a:lnRef>
          <a:fillRef idx="1">
            <a:schemeClr val="lt1"/>
          </a:fillRef>
          <a:effectRef idx="0">
            <a:schemeClr val="dk1"/>
          </a:effectRef>
          <a:fontRef idx="minor">
            <a:schemeClr val="dk1"/>
          </a:fontRef>
        </p:style>
        <p:txBody>
          <a:bodyPr>
            <a:normAutofit fontScale="90000"/>
          </a:bodyPr>
          <a:lstStyle/>
          <a:p>
            <a:r>
              <a:rPr lang="fr-FR" sz="3600" b="1" dirty="0" smtClean="0"/>
              <a:t/>
            </a:r>
            <a:br>
              <a:rPr lang="fr-FR" sz="3600" b="1" dirty="0" smtClean="0"/>
            </a:br>
            <a:r>
              <a:rPr lang="fr-FR" sz="3600" b="1" dirty="0" smtClean="0"/>
              <a:t>Fiche de paie : les informations obligatoires</a:t>
            </a:r>
            <a:r>
              <a:rPr lang="fr-FR" b="1" dirty="0" smtClean="0"/>
              <a:t/>
            </a:r>
            <a:br>
              <a:rPr lang="fr-FR" b="1" dirty="0" smtClean="0"/>
            </a:br>
            <a:endParaRPr lang="fr-FR" dirty="0"/>
          </a:p>
        </p:txBody>
      </p:sp>
      <p:sp>
        <p:nvSpPr>
          <p:cNvPr id="3" name="Espace réservé du contenu 2"/>
          <p:cNvSpPr>
            <a:spLocks noGrp="1"/>
          </p:cNvSpPr>
          <p:nvPr>
            <p:ph idx="1"/>
          </p:nvPr>
        </p:nvSpPr>
        <p:spPr>
          <a:xfrm>
            <a:off x="457200" y="1412776"/>
            <a:ext cx="8229600" cy="4968552"/>
          </a:xfrm>
        </p:spPr>
        <p:txBody>
          <a:bodyPr>
            <a:normAutofit fontScale="25000" lnSpcReduction="20000"/>
          </a:bodyPr>
          <a:lstStyle/>
          <a:p>
            <a:endParaRPr lang="fr-FR" dirty="0" smtClean="0"/>
          </a:p>
          <a:p>
            <a:r>
              <a:rPr lang="fr-FR" sz="9600" b="1" dirty="0" smtClean="0"/>
              <a:t>L'identité de l'employeur : </a:t>
            </a:r>
            <a:r>
              <a:rPr lang="fr-FR" sz="9600" dirty="0" smtClean="0"/>
              <a:t>nom, adresse, numéro Siret, Code APE ou NAF</a:t>
            </a:r>
          </a:p>
          <a:p>
            <a:r>
              <a:rPr lang="fr-FR" sz="9600" b="1" dirty="0" smtClean="0"/>
              <a:t>L'identité du salarié :</a:t>
            </a:r>
            <a:r>
              <a:rPr lang="fr-FR" sz="9600" dirty="0" smtClean="0"/>
              <a:t> nom, n° sécurité sociale, emploi, niveau ou coefficient hiérarchique</a:t>
            </a:r>
          </a:p>
          <a:p>
            <a:r>
              <a:rPr lang="fr-FR" sz="9600" b="1" dirty="0" smtClean="0"/>
              <a:t>L'intitulé de la convention collective applicable</a:t>
            </a:r>
            <a:r>
              <a:rPr lang="fr-FR" sz="9600" dirty="0" smtClean="0"/>
              <a:t> (ou la référence au code du travail concernant les </a:t>
            </a:r>
            <a:r>
              <a:rPr lang="fr-FR" sz="9600" dirty="0" smtClean="0">
                <a:solidFill>
                  <a:srgbClr val="002060"/>
                </a:solidFill>
              </a:rPr>
              <a:t>congés payés </a:t>
            </a:r>
            <a:r>
              <a:rPr lang="fr-FR" sz="9600" dirty="0" smtClean="0"/>
              <a:t>et les délais de préavis en cas de cessation de la relation de travail)</a:t>
            </a:r>
          </a:p>
          <a:p>
            <a:r>
              <a:rPr lang="fr-FR" sz="9600" b="1" dirty="0" smtClean="0"/>
              <a:t>La période et le nombre d'heures de travail : </a:t>
            </a:r>
            <a:r>
              <a:rPr lang="fr-FR" sz="9600" dirty="0" smtClean="0"/>
              <a:t>avec une distinction entre heures au taux normal et heures supplémentaires, ainsi que les taux concernés, avec la mention de la nature et du volume du forfait pour les salariés au forfait</a:t>
            </a:r>
          </a:p>
          <a:p>
            <a:r>
              <a:rPr lang="fr-FR" sz="9600" dirty="0" smtClean="0"/>
              <a:t>Dans le cas ou - par exception - la base de calcul n'est pas la durée du travail,</a:t>
            </a:r>
            <a:r>
              <a:rPr lang="fr-FR" sz="9600" b="1" dirty="0" smtClean="0"/>
              <a:t> la nature de la base de calcul du salaire</a:t>
            </a:r>
            <a:endParaRPr lang="fr-FR" sz="9600" dirty="0" smtClean="0"/>
          </a:p>
          <a:p>
            <a:r>
              <a:rPr lang="fr-FR" sz="9600" b="1" dirty="0" smtClean="0"/>
              <a:t>La rémunération brute du salarié</a:t>
            </a:r>
            <a:endParaRPr lang="fr-FR" sz="96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sz="3600" b="1" dirty="0" smtClean="0"/>
              <a:t/>
            </a:r>
            <a:br>
              <a:rPr lang="fr-FR" sz="3600" b="1" dirty="0" smtClean="0"/>
            </a:br>
            <a:r>
              <a:rPr lang="fr-FR" sz="3600" b="1" dirty="0" smtClean="0"/>
              <a:t>Fiche de paie : les informations obligatoires</a:t>
            </a:r>
            <a:r>
              <a:rPr lang="fr-FR" b="1" dirty="0" smtClean="0"/>
              <a:t/>
            </a:r>
            <a:br>
              <a:rPr lang="fr-FR" b="1" dirty="0" smtClean="0"/>
            </a:br>
            <a:endParaRPr lang="fr-FR" dirty="0"/>
          </a:p>
        </p:txBody>
      </p:sp>
      <p:pic>
        <p:nvPicPr>
          <p:cNvPr id="6" name="Espace réservé du contenu 5" descr="BP11.jpg"/>
          <p:cNvPicPr>
            <a:picLocks noGrp="1" noChangeAspect="1"/>
          </p:cNvPicPr>
          <p:nvPr>
            <p:ph idx="1"/>
          </p:nvPr>
        </p:nvPicPr>
        <p:blipFill>
          <a:blip r:embed="rId2" cstate="print"/>
          <a:stretch>
            <a:fillRect/>
          </a:stretch>
        </p:blipFill>
        <p:spPr>
          <a:xfrm>
            <a:off x="251520" y="1052736"/>
            <a:ext cx="8568952" cy="5328592"/>
          </a:xfr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94122"/>
          </a:xfrm>
        </p:spPr>
        <p:style>
          <a:lnRef idx="2">
            <a:schemeClr val="dk1"/>
          </a:lnRef>
          <a:fillRef idx="1">
            <a:schemeClr val="lt1"/>
          </a:fillRef>
          <a:effectRef idx="0">
            <a:schemeClr val="dk1"/>
          </a:effectRef>
          <a:fontRef idx="minor">
            <a:schemeClr val="dk1"/>
          </a:fontRef>
        </p:style>
        <p:txBody>
          <a:bodyPr>
            <a:normAutofit fontScale="90000"/>
          </a:bodyPr>
          <a:lstStyle/>
          <a:p>
            <a:r>
              <a:rPr lang="fr-FR" sz="3600" b="1" dirty="0" smtClean="0"/>
              <a:t/>
            </a:r>
            <a:br>
              <a:rPr lang="fr-FR" sz="3600" b="1" dirty="0" smtClean="0"/>
            </a:br>
            <a:r>
              <a:rPr lang="fr-FR" sz="3600" b="1" dirty="0" smtClean="0"/>
              <a:t>Fiche de paie : les informations obligatoires</a:t>
            </a:r>
            <a:r>
              <a:rPr lang="fr-FR" b="1" dirty="0" smtClean="0"/>
              <a:t/>
            </a:r>
            <a:br>
              <a:rPr lang="fr-FR" b="1" dirty="0" smtClean="0"/>
            </a:br>
            <a:endParaRPr lang="fr-FR" dirty="0"/>
          </a:p>
        </p:txBody>
      </p:sp>
      <p:sp>
        <p:nvSpPr>
          <p:cNvPr id="5" name="Espace réservé du contenu 4"/>
          <p:cNvSpPr>
            <a:spLocks noGrp="1"/>
          </p:cNvSpPr>
          <p:nvPr>
            <p:ph idx="1"/>
          </p:nvPr>
        </p:nvSpPr>
        <p:spPr>
          <a:xfrm>
            <a:off x="467544" y="1412776"/>
            <a:ext cx="8229600" cy="5256584"/>
          </a:xfrm>
        </p:spPr>
        <p:txBody>
          <a:bodyPr>
            <a:normAutofit fontScale="25000" lnSpcReduction="20000"/>
          </a:bodyPr>
          <a:lstStyle/>
          <a:p>
            <a:r>
              <a:rPr lang="fr-FR" sz="9600" b="1" dirty="0" smtClean="0"/>
              <a:t>Le montant des cotisations de protection sociale au sein de 5 rubriques</a:t>
            </a:r>
            <a:r>
              <a:rPr lang="fr-FR" sz="9600" dirty="0" smtClean="0"/>
              <a:t> : santé, accidents du travail et maladie professionnelles, retraite, famille et chômage</a:t>
            </a:r>
          </a:p>
          <a:p>
            <a:r>
              <a:rPr lang="fr-FR" sz="9600" b="1" dirty="0" smtClean="0"/>
              <a:t>Le montant, l'assiette et le taux des cotisations et contributions sociales</a:t>
            </a:r>
            <a:r>
              <a:rPr lang="fr-FR" sz="9600" dirty="0" smtClean="0"/>
              <a:t>, avant déduction des exonérations et exemptions</a:t>
            </a:r>
          </a:p>
          <a:p>
            <a:r>
              <a:rPr lang="fr-FR" sz="9600" b="1" dirty="0" smtClean="0"/>
              <a:t>Le montant total des exonérations et exemptions de cotisations et contributions sociales</a:t>
            </a:r>
            <a:endParaRPr lang="fr-FR" sz="9600" dirty="0" smtClean="0"/>
          </a:p>
          <a:p>
            <a:r>
              <a:rPr lang="fr-FR" sz="9600" b="1" dirty="0" smtClean="0"/>
              <a:t>La nature et le montant des « accessoires de salaire »</a:t>
            </a:r>
            <a:r>
              <a:rPr lang="fr-FR" sz="9600" dirty="0" smtClean="0"/>
              <a:t> (primes, avantages en nature, frais professionnels...) soumis aux cotisations salariales et patronales</a:t>
            </a:r>
          </a:p>
          <a:p>
            <a:r>
              <a:rPr lang="fr-FR" sz="9600" b="1" dirty="0" smtClean="0"/>
              <a:t>La nature et le montant des autres versements et retenues, </a:t>
            </a:r>
            <a:r>
              <a:rPr lang="fr-FR" sz="9600" dirty="0" smtClean="0"/>
              <a:t>notamment la </a:t>
            </a:r>
            <a:r>
              <a:rPr lang="fr-FR" sz="9600" dirty="0" smtClean="0">
                <a:hlinkClick r:id="rId2"/>
              </a:rPr>
              <a:t>prise en charge des frais de transport domicile-travail</a:t>
            </a:r>
            <a:endParaRPr lang="fr-FR" sz="9600" dirty="0" smtClean="0"/>
          </a:p>
          <a:p>
            <a:r>
              <a:rPr lang="fr-FR" sz="9600" dirty="0" smtClean="0"/>
              <a:t>Lorsqu'une période de congé annuel est comprise dans la période de paie considérée,</a:t>
            </a:r>
            <a:r>
              <a:rPr lang="fr-FR" sz="9600" b="1" dirty="0" smtClean="0"/>
              <a:t> la date et le montant de l'indemnité de congés payés </a:t>
            </a:r>
            <a:endParaRPr lang="fr-FR" sz="9600" dirty="0" smtClean="0"/>
          </a:p>
          <a:p>
            <a:endParaRPr lang="fr-FR"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fr-FR" sz="3200" b="1" dirty="0" smtClean="0"/>
              <a:t>Fiche de paie : les informations obligatoires</a:t>
            </a:r>
            <a:endParaRPr lang="fr-FR" sz="3200" dirty="0"/>
          </a:p>
        </p:txBody>
      </p:sp>
      <p:sp>
        <p:nvSpPr>
          <p:cNvPr id="3" name="Espace réservé du contenu 2"/>
          <p:cNvSpPr>
            <a:spLocks noGrp="1"/>
          </p:cNvSpPr>
          <p:nvPr>
            <p:ph idx="1"/>
          </p:nvPr>
        </p:nvSpPr>
        <p:spPr>
          <a:xfrm>
            <a:off x="457200" y="1600200"/>
            <a:ext cx="8229600" cy="4853136"/>
          </a:xfrm>
        </p:spPr>
        <p:txBody>
          <a:bodyPr>
            <a:normAutofit/>
          </a:bodyPr>
          <a:lstStyle/>
          <a:p>
            <a:r>
              <a:rPr lang="fr-FR" sz="2400" b="1" dirty="0" smtClean="0"/>
              <a:t>Le montant net à payer avant l'</a:t>
            </a:r>
            <a:r>
              <a:rPr lang="fr-FR" sz="2400" b="1" dirty="0" smtClean="0">
                <a:hlinkClick r:id="rId2"/>
              </a:rPr>
              <a:t>impôt sur le revenu</a:t>
            </a:r>
            <a:r>
              <a:rPr lang="fr-FR" sz="2400" b="1" dirty="0" smtClean="0"/>
              <a:t>, le montant de l'impôt sur le revenu </a:t>
            </a:r>
            <a:r>
              <a:rPr lang="fr-FR" sz="2400" b="1" dirty="0" smtClean="0">
                <a:hlinkClick r:id="rId3"/>
              </a:rPr>
              <a:t>prélevé à la source</a:t>
            </a:r>
            <a:r>
              <a:rPr lang="fr-FR" sz="2400" b="1" dirty="0" smtClean="0"/>
              <a:t>, le </a:t>
            </a:r>
            <a:r>
              <a:rPr lang="fr-FR" sz="2400" b="1" dirty="0" smtClean="0">
                <a:hlinkClick r:id="rId4"/>
              </a:rPr>
              <a:t>type de taux choisi</a:t>
            </a:r>
            <a:r>
              <a:rPr lang="fr-FR" sz="2400" b="1" dirty="0" smtClean="0"/>
              <a:t> (personnalisé, individualisé, non personnalisé) et son niveau</a:t>
            </a:r>
            <a:endParaRPr lang="fr-FR" sz="2400" dirty="0" smtClean="0"/>
          </a:p>
          <a:p>
            <a:r>
              <a:rPr lang="fr-FR" sz="2400" b="1" dirty="0" smtClean="0"/>
              <a:t>La rémunération nette</a:t>
            </a:r>
            <a:endParaRPr lang="fr-FR" sz="2400" dirty="0" smtClean="0"/>
          </a:p>
          <a:p>
            <a:r>
              <a:rPr lang="fr-FR" sz="2400" b="1" dirty="0" smtClean="0"/>
              <a:t>La date de paiement</a:t>
            </a:r>
            <a:endParaRPr lang="fr-FR" sz="2400" dirty="0" smtClean="0"/>
          </a:p>
          <a:p>
            <a:r>
              <a:rPr lang="fr-FR" sz="2400" b="1" dirty="0" smtClean="0"/>
              <a:t>Le montant total versé par l'employeur</a:t>
            </a:r>
            <a:r>
              <a:rPr lang="fr-FR" sz="2400" dirty="0" smtClean="0"/>
              <a:t> (rémunération, cotisations et contributions à la charge de l'employeur)</a:t>
            </a:r>
          </a:p>
          <a:p>
            <a:r>
              <a:rPr lang="fr-FR" sz="2400" b="1" dirty="0" smtClean="0"/>
              <a:t>Le montant correspondant à la suppression des cotisations salariales chômage et maladie</a:t>
            </a:r>
          </a:p>
          <a:p>
            <a:r>
              <a:rPr lang="fr-FR" sz="2400" b="1" dirty="0" smtClean="0"/>
              <a:t>La mention indiquant que le bulletin de paie doit être conservé sans limitation de durée</a:t>
            </a:r>
            <a:endParaRPr lang="fr-FR" sz="2400" dirty="0" smtClean="0"/>
          </a:p>
          <a:p>
            <a:endParaRPr lang="fr-FR"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fr-FR" b="1" dirty="0" smtClean="0"/>
              <a:t/>
            </a:r>
            <a:br>
              <a:rPr lang="fr-FR" b="1" dirty="0" smtClean="0"/>
            </a:br>
            <a:r>
              <a:rPr lang="fr-FR" b="1" dirty="0" smtClean="0"/>
              <a:t>Les informations ne devant pas figurer sur la fiche de paie</a:t>
            </a:r>
            <a:br>
              <a:rPr lang="fr-FR" b="1" dirty="0" smtClean="0"/>
            </a:br>
            <a:endParaRPr lang="fr-FR" dirty="0"/>
          </a:p>
        </p:txBody>
      </p:sp>
      <p:sp>
        <p:nvSpPr>
          <p:cNvPr id="3" name="Espace réservé du contenu 2"/>
          <p:cNvSpPr>
            <a:spLocks noGrp="1"/>
          </p:cNvSpPr>
          <p:nvPr>
            <p:ph idx="1"/>
          </p:nvPr>
        </p:nvSpPr>
        <p:spPr/>
        <p:txBody>
          <a:bodyPr>
            <a:normAutofit/>
          </a:bodyPr>
          <a:lstStyle/>
          <a:p>
            <a:pPr>
              <a:buNone/>
            </a:pPr>
            <a:endParaRPr lang="fr-FR" sz="2400" dirty="0" smtClean="0"/>
          </a:p>
          <a:p>
            <a:endParaRPr lang="fr-FR" sz="2400" dirty="0" smtClean="0"/>
          </a:p>
          <a:p>
            <a:r>
              <a:rPr lang="fr-FR" sz="2400" dirty="0" smtClean="0"/>
              <a:t>La fiche de paie ne peut pas faire figurer de mentions relatives à l’exercice du droit de grève ou à une éventuelle activité de représentation des salariés. </a:t>
            </a:r>
          </a:p>
          <a:p>
            <a:r>
              <a:rPr lang="fr-FR" sz="2400" dirty="0" smtClean="0"/>
              <a:t>Le cas échéant, la nature et le montant de la rémunération de l'activité de représentation doivent figurer sur une fiche annexée au bulletin de paie que l'employeur fournit au salarié</a:t>
            </a:r>
          </a:p>
          <a:p>
            <a:endParaRPr lang="fr-FR"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pic>
        <p:nvPicPr>
          <p:cNvPr id="3" name="Image 2" descr="BP222.jpg"/>
          <p:cNvPicPr>
            <a:picLocks noChangeAspect="1"/>
          </p:cNvPicPr>
          <p:nvPr/>
        </p:nvPicPr>
        <p:blipFill>
          <a:blip r:embed="rId2" cstate="print"/>
          <a:stretch>
            <a:fillRect/>
          </a:stretch>
        </p:blipFill>
        <p:spPr>
          <a:xfrm>
            <a:off x="467543" y="836712"/>
            <a:ext cx="8543291" cy="5832648"/>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576</TotalTime>
  <Words>2663</Words>
  <Application>Microsoft Office PowerPoint</Application>
  <PresentationFormat>Affichage à l'écran (4:3)</PresentationFormat>
  <Paragraphs>393</Paragraphs>
  <Slides>34</Slides>
  <Notes>2</Notes>
  <HiddenSlides>0</HiddenSlides>
  <MMClips>0</MMClips>
  <ScaleCrop>false</ScaleCrop>
  <HeadingPairs>
    <vt:vector size="4" baseType="variant">
      <vt:variant>
        <vt:lpstr>Thème</vt:lpstr>
      </vt:variant>
      <vt:variant>
        <vt:i4>1</vt:i4>
      </vt:variant>
      <vt:variant>
        <vt:lpstr>Titres des diapositives</vt:lpstr>
      </vt:variant>
      <vt:variant>
        <vt:i4>34</vt:i4>
      </vt:variant>
    </vt:vector>
  </HeadingPairs>
  <TitlesOfParts>
    <vt:vector size="35" baseType="lpstr">
      <vt:lpstr>Thème Office</vt:lpstr>
      <vt:lpstr>Formation Gestion salariale</vt:lpstr>
      <vt:lpstr>Diapositive 2</vt:lpstr>
      <vt:lpstr> Fiche de paie : les informations obligatoires </vt:lpstr>
      <vt:lpstr> Fiche de paie : les informations obligatoires </vt:lpstr>
      <vt:lpstr> Fiche de paie : les informations obligatoires </vt:lpstr>
      <vt:lpstr> Fiche de paie : les informations obligatoires </vt:lpstr>
      <vt:lpstr>Fiche de paie : les informations obligatoires</vt:lpstr>
      <vt:lpstr> Les informations ne devant pas figurer sur la fiche de paie </vt:lpstr>
      <vt:lpstr>Diapositive 9</vt:lpstr>
      <vt:lpstr> Les conditions de remise de la fiche de paie au salarié 1/2 </vt:lpstr>
      <vt:lpstr>Les conditions de remise de la fiche de paie au salarié 2/2</vt:lpstr>
      <vt:lpstr> Contestation de la fiche de paie </vt:lpstr>
      <vt:lpstr> Durée de conservation de la fiche de paie </vt:lpstr>
      <vt:lpstr>Les différentes notions de salaires</vt:lpstr>
      <vt:lpstr>Les Cotisations Patronales </vt:lpstr>
      <vt:lpstr>Les Cotisations salariales </vt:lpstr>
      <vt:lpstr>Les taux de cotisation de droit commun 2020</vt:lpstr>
      <vt:lpstr>Plafond Sécurité Sociale - SMIC</vt:lpstr>
      <vt:lpstr>Dispositifs dérogatoires 1/2</vt:lpstr>
      <vt:lpstr>Dispositifs dérogatoires 2/2</vt:lpstr>
      <vt:lpstr>Financement formation professionnelle</vt:lpstr>
      <vt:lpstr>Le CPA</vt:lpstr>
      <vt:lpstr>Taxe sur salaires</vt:lpstr>
      <vt:lpstr> : Déclaration sociale nominative</vt:lpstr>
      <vt:lpstr>Offre de simplification  1/2</vt:lpstr>
      <vt:lpstr>Offre de simplification  2/2</vt:lpstr>
      <vt:lpstr>Gestion des congés payés 1/2</vt:lpstr>
      <vt:lpstr>Gestion des congés payés 2/2</vt:lpstr>
      <vt:lpstr>Gestion des absences maladies 1/5</vt:lpstr>
      <vt:lpstr>Gestion des absences maladies 2/5</vt:lpstr>
      <vt:lpstr>Gestion des absences maladies 3/5</vt:lpstr>
      <vt:lpstr>Gestion des absences maladies 4/5</vt:lpstr>
      <vt:lpstr>Gestion des absences maladies 5/5</vt:lpstr>
      <vt:lpstr>Gestion des accidents du travail</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Jean-Pierre</dc:creator>
  <cp:lastModifiedBy>Jean-Pierre</cp:lastModifiedBy>
  <cp:revision>74</cp:revision>
  <dcterms:created xsi:type="dcterms:W3CDTF">2019-01-28T14:59:58Z</dcterms:created>
  <dcterms:modified xsi:type="dcterms:W3CDTF">2020-01-24T16:53:04Z</dcterms:modified>
</cp:coreProperties>
</file>